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handoutMasterIdLst>
    <p:handoutMasterId r:id="rId24"/>
  </p:handoutMasterIdLst>
  <p:sldIdLst>
    <p:sldId id="278" r:id="rId3"/>
    <p:sldId id="279" r:id="rId4"/>
    <p:sldId id="280" r:id="rId5"/>
    <p:sldId id="260" r:id="rId6"/>
    <p:sldId id="336" r:id="rId7"/>
    <p:sldId id="326" r:id="rId8"/>
    <p:sldId id="262" r:id="rId9"/>
    <p:sldId id="270" r:id="rId10"/>
    <p:sldId id="337" r:id="rId11"/>
    <p:sldId id="272" r:id="rId12"/>
    <p:sldId id="322" r:id="rId13"/>
    <p:sldId id="323" r:id="rId14"/>
    <p:sldId id="324" r:id="rId15"/>
    <p:sldId id="325" r:id="rId16"/>
    <p:sldId id="335" r:id="rId17"/>
    <p:sldId id="327" r:id="rId18"/>
    <p:sldId id="328" r:id="rId19"/>
    <p:sldId id="329" r:id="rId20"/>
    <p:sldId id="330" r:id="rId21"/>
    <p:sldId id="331" r:id="rId22"/>
    <p:sldId id="320" r:id="rId23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14" autoAdjust="0"/>
  </p:normalViewPr>
  <p:slideViewPr>
    <p:cSldViewPr snapToGrid="0" showGuides="1">
      <p:cViewPr>
        <p:scale>
          <a:sx n="39" d="100"/>
          <a:sy n="39" d="100"/>
        </p:scale>
        <p:origin x="-576" y="24"/>
      </p:cViewPr>
      <p:guideLst>
        <p:guide orient="horz" pos="4320"/>
        <p:guide pos="7680"/>
        <p:guide pos="15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5A651-2FFD-4008-9E47-35B6FF3CB96B}" type="datetimeFigureOut">
              <a:rPr lang="id-ID" smtClean="0"/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BA97E-4195-4690-AB11-0A5E5DF83ECC}" type="slidenum">
              <a:rPr lang="id-ID" smtClean="0"/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640C-7DE0-44FE-B1EA-E1CB98DB4CC4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52CB-D605-4563-A3CB-7A8364A5EE42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640C-7DE0-44FE-B1EA-E1CB98DB4CC4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52CB-D605-4563-A3CB-7A8364A5EE42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640C-7DE0-44FE-B1EA-E1CB98DB4CC4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52CB-D605-4563-A3CB-7A8364A5EE42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6484600" y="609598"/>
            <a:ext cx="6451600" cy="6451600"/>
          </a:xfrm>
          <a:custGeom>
            <a:avLst/>
            <a:gdLst>
              <a:gd name="connsiteX0" fmla="*/ 1670957 w 3341914"/>
              <a:gd name="connsiteY0" fmla="*/ 0 h 3341914"/>
              <a:gd name="connsiteX1" fmla="*/ 3341914 w 3341914"/>
              <a:gd name="connsiteY1" fmla="*/ 1670957 h 3341914"/>
              <a:gd name="connsiteX2" fmla="*/ 1670957 w 3341914"/>
              <a:gd name="connsiteY2" fmla="*/ 3341914 h 3341914"/>
              <a:gd name="connsiteX3" fmla="*/ 0 w 3341914"/>
              <a:gd name="connsiteY3" fmla="*/ 1670957 h 3341914"/>
              <a:gd name="connsiteX4" fmla="*/ 1670957 w 3341914"/>
              <a:gd name="connsiteY4" fmla="*/ 0 h 3341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1914" h="3341914">
                <a:moveTo>
                  <a:pt x="1670957" y="0"/>
                </a:moveTo>
                <a:cubicBezTo>
                  <a:pt x="2593801" y="0"/>
                  <a:pt x="3341914" y="748113"/>
                  <a:pt x="3341914" y="1670957"/>
                </a:cubicBezTo>
                <a:cubicBezTo>
                  <a:pt x="3341914" y="2593801"/>
                  <a:pt x="2593801" y="3341914"/>
                  <a:pt x="1670957" y="3341914"/>
                </a:cubicBezTo>
                <a:cubicBezTo>
                  <a:pt x="748113" y="3341914"/>
                  <a:pt x="0" y="2593801"/>
                  <a:pt x="0" y="1670957"/>
                </a:cubicBezTo>
                <a:cubicBezTo>
                  <a:pt x="0" y="748113"/>
                  <a:pt x="748113" y="0"/>
                  <a:pt x="167095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527800" y="6273798"/>
            <a:ext cx="6451600" cy="6451600"/>
          </a:xfrm>
          <a:custGeom>
            <a:avLst/>
            <a:gdLst>
              <a:gd name="connsiteX0" fmla="*/ 1670957 w 3341914"/>
              <a:gd name="connsiteY0" fmla="*/ 0 h 3341914"/>
              <a:gd name="connsiteX1" fmla="*/ 3341914 w 3341914"/>
              <a:gd name="connsiteY1" fmla="*/ 1670957 h 3341914"/>
              <a:gd name="connsiteX2" fmla="*/ 1670957 w 3341914"/>
              <a:gd name="connsiteY2" fmla="*/ 3341914 h 3341914"/>
              <a:gd name="connsiteX3" fmla="*/ 0 w 3341914"/>
              <a:gd name="connsiteY3" fmla="*/ 1670957 h 3341914"/>
              <a:gd name="connsiteX4" fmla="*/ 1670957 w 3341914"/>
              <a:gd name="connsiteY4" fmla="*/ 0 h 3341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1914" h="3341914">
                <a:moveTo>
                  <a:pt x="1670957" y="0"/>
                </a:moveTo>
                <a:cubicBezTo>
                  <a:pt x="2593801" y="0"/>
                  <a:pt x="3341914" y="748113"/>
                  <a:pt x="3341914" y="1670957"/>
                </a:cubicBezTo>
                <a:cubicBezTo>
                  <a:pt x="3341914" y="2593801"/>
                  <a:pt x="2593801" y="3341914"/>
                  <a:pt x="1670957" y="3341914"/>
                </a:cubicBezTo>
                <a:cubicBezTo>
                  <a:pt x="748113" y="3341914"/>
                  <a:pt x="0" y="2593801"/>
                  <a:pt x="0" y="1670957"/>
                </a:cubicBezTo>
                <a:cubicBezTo>
                  <a:pt x="0" y="748113"/>
                  <a:pt x="748113" y="0"/>
                  <a:pt x="167095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92001" y="1625600"/>
            <a:ext cx="6852002" cy="685800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406651" y="6858000"/>
            <a:ext cx="8313210" cy="571500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2192000" cy="1371600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92001" y="1"/>
            <a:ext cx="6096002" cy="691515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7999" y="6829423"/>
            <a:ext cx="6096002" cy="691515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92001" y="6829423"/>
            <a:ext cx="6096002" cy="691515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7999" y="6829423"/>
            <a:ext cx="6096002" cy="691515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2163426" y="2"/>
            <a:ext cx="12220576" cy="13744572"/>
          </a:xfrm>
          <a:custGeom>
            <a:avLst/>
            <a:gdLst>
              <a:gd name="connsiteX0" fmla="*/ 0 w 6110288"/>
              <a:gd name="connsiteY0" fmla="*/ 0 h 6872286"/>
              <a:gd name="connsiteX1" fmla="*/ 6110288 w 6110288"/>
              <a:gd name="connsiteY1" fmla="*/ 0 h 6872286"/>
              <a:gd name="connsiteX2" fmla="*/ 6110288 w 6110288"/>
              <a:gd name="connsiteY2" fmla="*/ 6872286 h 6872286"/>
              <a:gd name="connsiteX3" fmla="*/ 2276475 w 6110288"/>
              <a:gd name="connsiteY3" fmla="*/ 6872286 h 6872286"/>
              <a:gd name="connsiteX4" fmla="*/ 2276475 w 6110288"/>
              <a:gd name="connsiteY4" fmla="*/ 2536823 h 6872286"/>
              <a:gd name="connsiteX5" fmla="*/ 0 w 6110288"/>
              <a:gd name="connsiteY5" fmla="*/ 2536823 h 687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0288" h="6872286">
                <a:moveTo>
                  <a:pt x="0" y="0"/>
                </a:moveTo>
                <a:lnTo>
                  <a:pt x="6110288" y="0"/>
                </a:lnTo>
                <a:lnTo>
                  <a:pt x="6110288" y="6872286"/>
                </a:lnTo>
                <a:lnTo>
                  <a:pt x="2276475" y="6872286"/>
                </a:lnTo>
                <a:lnTo>
                  <a:pt x="2276475" y="2536823"/>
                </a:lnTo>
                <a:lnTo>
                  <a:pt x="0" y="2536823"/>
                </a:lnTo>
                <a:close/>
              </a:path>
            </a:pathLst>
          </a:custGeo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  <p:pic>
        <p:nvPicPr>
          <p:cNvPr id="8" name="Picture 2" descr="Related image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" r="27245"/>
          <a:stretch>
            <a:fillRect/>
          </a:stretch>
        </p:blipFill>
        <p:spPr bwMode="auto">
          <a:xfrm>
            <a:off x="8734426" y="608965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734426" y="6089650"/>
            <a:ext cx="6858000" cy="685800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640C-7DE0-44FE-B1EA-E1CB98DB4CC4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52CB-D605-4563-A3CB-7A8364A5EE42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2192000" cy="1371600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429624" y="6219824"/>
            <a:ext cx="7496176" cy="7496176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1423085" y="0"/>
            <a:ext cx="2960914" cy="1371600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" y="6858000"/>
            <a:ext cx="6857998" cy="685800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7525999" y="0"/>
            <a:ext cx="6858002" cy="6858000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7526003" y="6858000"/>
            <a:ext cx="6857998" cy="685800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704736" y="2747467"/>
            <a:ext cx="8221064" cy="8221066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6858000" cy="685800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7526000" y="2"/>
            <a:ext cx="6858000" cy="685800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763000" y="6858000"/>
            <a:ext cx="6858000" cy="685800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5334000" y="-4"/>
            <a:ext cx="13716004" cy="13716004"/>
          </a:xfrm>
          <a:custGeom>
            <a:avLst/>
            <a:gdLst>
              <a:gd name="connsiteX0" fmla="*/ 845173 w 6858002"/>
              <a:gd name="connsiteY0" fmla="*/ 838202 h 6858002"/>
              <a:gd name="connsiteX1" fmla="*/ 845173 w 6858002"/>
              <a:gd name="connsiteY1" fmla="*/ 6019802 h 6858002"/>
              <a:gd name="connsiteX2" fmla="*/ 6026773 w 6858002"/>
              <a:gd name="connsiteY2" fmla="*/ 6019802 h 6858002"/>
              <a:gd name="connsiteX3" fmla="*/ 6026773 w 6858002"/>
              <a:gd name="connsiteY3" fmla="*/ 838202 h 6858002"/>
              <a:gd name="connsiteX4" fmla="*/ 0 w 6858002"/>
              <a:gd name="connsiteY4" fmla="*/ 0 h 6858002"/>
              <a:gd name="connsiteX5" fmla="*/ 6858002 w 6858002"/>
              <a:gd name="connsiteY5" fmla="*/ 0 h 6858002"/>
              <a:gd name="connsiteX6" fmla="*/ 6858002 w 6858002"/>
              <a:gd name="connsiteY6" fmla="*/ 6858002 h 6858002"/>
              <a:gd name="connsiteX7" fmla="*/ 0 w 6858002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2" h="6858002">
                <a:moveTo>
                  <a:pt x="845173" y="838202"/>
                </a:moveTo>
                <a:lnTo>
                  <a:pt x="845173" y="6019802"/>
                </a:lnTo>
                <a:lnTo>
                  <a:pt x="6026773" y="6019802"/>
                </a:lnTo>
                <a:lnTo>
                  <a:pt x="6026773" y="838202"/>
                </a:lnTo>
                <a:close/>
                <a:moveTo>
                  <a:pt x="0" y="0"/>
                </a:moveTo>
                <a:lnTo>
                  <a:pt x="6858002" y="0"/>
                </a:lnTo>
                <a:lnTo>
                  <a:pt x="6858002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tx2"/>
          </a:solidFill>
        </p:spPr>
        <p:txBody>
          <a:bodyPr vert="horz" wrap="square" lIns="91440" tIns="45720" rIns="91440" bIns="45720" rtlCol="0" anchor="t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946400" y="3632198"/>
            <a:ext cx="6451600" cy="645160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251200" y="3704774"/>
            <a:ext cx="6451600" cy="645160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640C-7DE0-44FE-B1EA-E1CB98DB4CC4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52CB-D605-4563-A3CB-7A8364A5EE42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640C-7DE0-44FE-B1EA-E1CB98DB4CC4}" type="datetimeFigureOut">
              <a:rPr lang="id-ID" smtClean="0"/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52CB-D605-4563-A3CB-7A8364A5EE42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640C-7DE0-44FE-B1EA-E1CB98DB4CC4}" type="datetimeFigureOut">
              <a:rPr lang="id-ID" smtClean="0"/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52CB-D605-4563-A3CB-7A8364A5EE42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640C-7DE0-44FE-B1EA-E1CB98DB4CC4}" type="datetimeFigureOut">
              <a:rPr lang="id-ID" smtClean="0"/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52CB-D605-4563-A3CB-7A8364A5EE42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640C-7DE0-44FE-B1EA-E1CB98DB4CC4}" type="datetimeFigureOut">
              <a:rPr lang="id-ID" smtClean="0"/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52CB-D605-4563-A3CB-7A8364A5EE42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640C-7DE0-44FE-B1EA-E1CB98DB4CC4}" type="datetimeFigureOut">
              <a:rPr lang="id-ID" smtClean="0"/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52CB-D605-4563-A3CB-7A8364A5EE42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640C-7DE0-44FE-B1EA-E1CB98DB4CC4}" type="datetimeFigureOut">
              <a:rPr lang="id-ID" smtClean="0"/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52CB-D605-4563-A3CB-7A8364A5EE42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D640C-7DE0-44FE-B1EA-E1CB98DB4CC4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252CB-D605-4563-A3CB-7A8364A5EE42}" type="slidenum">
              <a:rPr lang="id-ID" smtClean="0"/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>
            <a:off x="8737600" y="2539996"/>
            <a:ext cx="13716000" cy="11176004"/>
          </a:xfrm>
          <a:custGeom>
            <a:avLst/>
            <a:gdLst>
              <a:gd name="connsiteX0" fmla="*/ 0 w 7937500"/>
              <a:gd name="connsiteY0" fmla="*/ 5588002 h 5588002"/>
              <a:gd name="connsiteX1" fmla="*/ 4000227 w 7937500"/>
              <a:gd name="connsiteY1" fmla="*/ 0 h 5588002"/>
              <a:gd name="connsiteX2" fmla="*/ 7937500 w 7937500"/>
              <a:gd name="connsiteY2" fmla="*/ 0 h 5588002"/>
              <a:gd name="connsiteX3" fmla="*/ 3937273 w 7937500"/>
              <a:gd name="connsiteY3" fmla="*/ 5588002 h 5588002"/>
              <a:gd name="connsiteX4" fmla="*/ 0 w 7937500"/>
              <a:gd name="connsiteY4" fmla="*/ 5588002 h 5588002"/>
              <a:gd name="connsiteX0-1" fmla="*/ 0 w 7937500"/>
              <a:gd name="connsiteY0-2" fmla="*/ 5588002 h 5588002"/>
              <a:gd name="connsiteX1-3" fmla="*/ 4000227 w 7937500"/>
              <a:gd name="connsiteY1-4" fmla="*/ 0 h 5588002"/>
              <a:gd name="connsiteX2-5" fmla="*/ 6807200 w 7937500"/>
              <a:gd name="connsiteY2-6" fmla="*/ 2 h 5588002"/>
              <a:gd name="connsiteX3-7" fmla="*/ 7937500 w 7937500"/>
              <a:gd name="connsiteY3-8" fmla="*/ 0 h 5588002"/>
              <a:gd name="connsiteX4-9" fmla="*/ 3937273 w 7937500"/>
              <a:gd name="connsiteY4-10" fmla="*/ 5588002 h 5588002"/>
              <a:gd name="connsiteX5" fmla="*/ 0 w 7937500"/>
              <a:gd name="connsiteY5" fmla="*/ 5588002 h 5588002"/>
              <a:gd name="connsiteX0-11" fmla="*/ 0 w 7937500"/>
              <a:gd name="connsiteY0-12" fmla="*/ 5588002 h 5588002"/>
              <a:gd name="connsiteX1-13" fmla="*/ 4000227 w 7937500"/>
              <a:gd name="connsiteY1-14" fmla="*/ 0 h 5588002"/>
              <a:gd name="connsiteX2-15" fmla="*/ 6807200 w 7937500"/>
              <a:gd name="connsiteY2-16" fmla="*/ 2 h 5588002"/>
              <a:gd name="connsiteX3-17" fmla="*/ 7937500 w 7937500"/>
              <a:gd name="connsiteY3-18" fmla="*/ 0 h 5588002"/>
              <a:gd name="connsiteX4-19" fmla="*/ 6858000 w 7937500"/>
              <a:gd name="connsiteY4-20" fmla="*/ 1498602 h 5588002"/>
              <a:gd name="connsiteX5-21" fmla="*/ 3937273 w 7937500"/>
              <a:gd name="connsiteY5-22" fmla="*/ 5588002 h 5588002"/>
              <a:gd name="connsiteX6" fmla="*/ 0 w 7937500"/>
              <a:gd name="connsiteY6" fmla="*/ 5588002 h 5588002"/>
              <a:gd name="connsiteX0-23" fmla="*/ 0 w 6858000"/>
              <a:gd name="connsiteY0-24" fmla="*/ 5588002 h 5588002"/>
              <a:gd name="connsiteX1-25" fmla="*/ 4000227 w 6858000"/>
              <a:gd name="connsiteY1-26" fmla="*/ 0 h 5588002"/>
              <a:gd name="connsiteX2-27" fmla="*/ 6807200 w 6858000"/>
              <a:gd name="connsiteY2-28" fmla="*/ 2 h 5588002"/>
              <a:gd name="connsiteX3-29" fmla="*/ 6858000 w 6858000"/>
              <a:gd name="connsiteY3-30" fmla="*/ 1498602 h 5588002"/>
              <a:gd name="connsiteX4-31" fmla="*/ 3937273 w 6858000"/>
              <a:gd name="connsiteY4-32" fmla="*/ 5588002 h 5588002"/>
              <a:gd name="connsiteX5-33" fmla="*/ 0 w 6858000"/>
              <a:gd name="connsiteY5-34" fmla="*/ 5588002 h 55880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6858000" h="5588002">
                <a:moveTo>
                  <a:pt x="0" y="5588002"/>
                </a:moveTo>
                <a:lnTo>
                  <a:pt x="4000227" y="0"/>
                </a:lnTo>
                <a:lnTo>
                  <a:pt x="6807200" y="2"/>
                </a:lnTo>
                <a:lnTo>
                  <a:pt x="6858000" y="1498602"/>
                </a:lnTo>
                <a:lnTo>
                  <a:pt x="3937273" y="5588002"/>
                </a:lnTo>
                <a:lnTo>
                  <a:pt x="0" y="558800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7" name="TextBox 6"/>
          <p:cNvSpPr txBox="1"/>
          <p:nvPr/>
        </p:nvSpPr>
        <p:spPr>
          <a:xfrm>
            <a:off x="8737600" y="5047886"/>
            <a:ext cx="5840060" cy="2015936"/>
          </a:xfrm>
          <a:prstGeom prst="rect">
            <a:avLst/>
          </a:prstGeom>
          <a:solidFill>
            <a:schemeClr val="accent6"/>
          </a:solidFill>
        </p:spPr>
        <p:txBody>
          <a:bodyPr wrap="none" rtlCol="0" anchor="ctr">
            <a:spAutoFit/>
          </a:bodyPr>
          <a:lstStyle/>
          <a:p>
            <a:r>
              <a:rPr lang="en-US" sz="1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1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nghị</a:t>
            </a:r>
            <a:endParaRPr lang="id-ID" sz="1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63914" y="8511622"/>
            <a:ext cx="20153274" cy="3939540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ctr">
            <a:spAutoFit/>
          </a:bodyPr>
          <a:lstStyle/>
          <a:p>
            <a:r>
              <a:rPr lang="en-US" sz="1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1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1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1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1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1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2017-2018</a:t>
            </a:r>
            <a:endParaRPr lang="en-US" sz="1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218092" y="278218"/>
            <a:ext cx="7366944" cy="3900148"/>
            <a:chOff x="1455190" y="3852342"/>
            <a:chExt cx="3683472" cy="1950074"/>
          </a:xfrm>
          <a:solidFill>
            <a:schemeClr val="accent3"/>
          </a:solidFill>
        </p:grpSpPr>
        <p:sp>
          <p:nvSpPr>
            <p:cNvPr id="59" name="Oval 58"/>
            <p:cNvSpPr/>
            <p:nvPr/>
          </p:nvSpPr>
          <p:spPr>
            <a:xfrm>
              <a:off x="1455190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0" name="Oval 59"/>
            <p:cNvSpPr/>
            <p:nvPr/>
          </p:nvSpPr>
          <p:spPr>
            <a:xfrm>
              <a:off x="188853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1" name="Oval 60"/>
            <p:cNvSpPr/>
            <p:nvPr/>
          </p:nvSpPr>
          <p:spPr>
            <a:xfrm>
              <a:off x="232188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2" name="Oval 61"/>
            <p:cNvSpPr/>
            <p:nvPr/>
          </p:nvSpPr>
          <p:spPr>
            <a:xfrm>
              <a:off x="275523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3" name="Oval 62"/>
            <p:cNvSpPr/>
            <p:nvPr/>
          </p:nvSpPr>
          <p:spPr>
            <a:xfrm>
              <a:off x="318858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4" name="Oval 63"/>
            <p:cNvSpPr/>
            <p:nvPr/>
          </p:nvSpPr>
          <p:spPr>
            <a:xfrm>
              <a:off x="362193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5" name="Oval 64"/>
            <p:cNvSpPr/>
            <p:nvPr/>
          </p:nvSpPr>
          <p:spPr>
            <a:xfrm>
              <a:off x="405528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6" name="Oval 65"/>
            <p:cNvSpPr/>
            <p:nvPr/>
          </p:nvSpPr>
          <p:spPr>
            <a:xfrm>
              <a:off x="1455190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7" name="Oval 66"/>
            <p:cNvSpPr/>
            <p:nvPr/>
          </p:nvSpPr>
          <p:spPr>
            <a:xfrm>
              <a:off x="188853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8" name="Oval 67"/>
            <p:cNvSpPr/>
            <p:nvPr/>
          </p:nvSpPr>
          <p:spPr>
            <a:xfrm>
              <a:off x="232188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9" name="Oval 68"/>
            <p:cNvSpPr/>
            <p:nvPr/>
          </p:nvSpPr>
          <p:spPr>
            <a:xfrm>
              <a:off x="275523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70" name="Oval 69"/>
            <p:cNvSpPr/>
            <p:nvPr/>
          </p:nvSpPr>
          <p:spPr>
            <a:xfrm>
              <a:off x="318858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71" name="Oval 70"/>
            <p:cNvSpPr/>
            <p:nvPr/>
          </p:nvSpPr>
          <p:spPr>
            <a:xfrm>
              <a:off x="362193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72" name="Oval 71"/>
            <p:cNvSpPr/>
            <p:nvPr/>
          </p:nvSpPr>
          <p:spPr>
            <a:xfrm>
              <a:off x="405528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73" name="Oval 72"/>
            <p:cNvSpPr/>
            <p:nvPr/>
          </p:nvSpPr>
          <p:spPr>
            <a:xfrm>
              <a:off x="1455190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74" name="Oval 73"/>
            <p:cNvSpPr/>
            <p:nvPr/>
          </p:nvSpPr>
          <p:spPr>
            <a:xfrm>
              <a:off x="188853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75" name="Oval 74"/>
            <p:cNvSpPr/>
            <p:nvPr/>
          </p:nvSpPr>
          <p:spPr>
            <a:xfrm>
              <a:off x="232188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76" name="Oval 75"/>
            <p:cNvSpPr/>
            <p:nvPr/>
          </p:nvSpPr>
          <p:spPr>
            <a:xfrm>
              <a:off x="275523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77" name="Oval 76"/>
            <p:cNvSpPr/>
            <p:nvPr/>
          </p:nvSpPr>
          <p:spPr>
            <a:xfrm>
              <a:off x="318858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78" name="Oval 77"/>
            <p:cNvSpPr/>
            <p:nvPr/>
          </p:nvSpPr>
          <p:spPr>
            <a:xfrm>
              <a:off x="362193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79" name="Oval 78"/>
            <p:cNvSpPr/>
            <p:nvPr/>
          </p:nvSpPr>
          <p:spPr>
            <a:xfrm>
              <a:off x="405528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80" name="Oval 79"/>
            <p:cNvSpPr/>
            <p:nvPr/>
          </p:nvSpPr>
          <p:spPr>
            <a:xfrm>
              <a:off x="1455190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81" name="Oval 80"/>
            <p:cNvSpPr/>
            <p:nvPr/>
          </p:nvSpPr>
          <p:spPr>
            <a:xfrm>
              <a:off x="188853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82" name="Oval 81"/>
            <p:cNvSpPr/>
            <p:nvPr/>
          </p:nvSpPr>
          <p:spPr>
            <a:xfrm>
              <a:off x="232188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83" name="Oval 82"/>
            <p:cNvSpPr/>
            <p:nvPr/>
          </p:nvSpPr>
          <p:spPr>
            <a:xfrm>
              <a:off x="275523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84" name="Oval 83"/>
            <p:cNvSpPr/>
            <p:nvPr/>
          </p:nvSpPr>
          <p:spPr>
            <a:xfrm>
              <a:off x="318858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85" name="Oval 84"/>
            <p:cNvSpPr/>
            <p:nvPr/>
          </p:nvSpPr>
          <p:spPr>
            <a:xfrm>
              <a:off x="362193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86" name="Oval 85"/>
            <p:cNvSpPr/>
            <p:nvPr/>
          </p:nvSpPr>
          <p:spPr>
            <a:xfrm>
              <a:off x="405528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87" name="Oval 86"/>
            <p:cNvSpPr/>
            <p:nvPr/>
          </p:nvSpPr>
          <p:spPr>
            <a:xfrm>
              <a:off x="1455190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88" name="Oval 87"/>
            <p:cNvSpPr/>
            <p:nvPr/>
          </p:nvSpPr>
          <p:spPr>
            <a:xfrm>
              <a:off x="188853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89" name="Oval 88"/>
            <p:cNvSpPr/>
            <p:nvPr/>
          </p:nvSpPr>
          <p:spPr>
            <a:xfrm>
              <a:off x="232188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90" name="Oval 89"/>
            <p:cNvSpPr/>
            <p:nvPr/>
          </p:nvSpPr>
          <p:spPr>
            <a:xfrm>
              <a:off x="275523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91" name="Oval 90"/>
            <p:cNvSpPr/>
            <p:nvPr/>
          </p:nvSpPr>
          <p:spPr>
            <a:xfrm>
              <a:off x="318858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92" name="Oval 91"/>
            <p:cNvSpPr/>
            <p:nvPr/>
          </p:nvSpPr>
          <p:spPr>
            <a:xfrm>
              <a:off x="362193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93" name="Oval 92"/>
            <p:cNvSpPr/>
            <p:nvPr/>
          </p:nvSpPr>
          <p:spPr>
            <a:xfrm>
              <a:off x="405528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94" name="Oval 93"/>
            <p:cNvSpPr/>
            <p:nvPr/>
          </p:nvSpPr>
          <p:spPr>
            <a:xfrm>
              <a:off x="448863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95" name="Oval 94"/>
            <p:cNvSpPr/>
            <p:nvPr/>
          </p:nvSpPr>
          <p:spPr>
            <a:xfrm>
              <a:off x="448863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96" name="Oval 95"/>
            <p:cNvSpPr/>
            <p:nvPr/>
          </p:nvSpPr>
          <p:spPr>
            <a:xfrm>
              <a:off x="448863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97" name="Oval 96"/>
            <p:cNvSpPr/>
            <p:nvPr/>
          </p:nvSpPr>
          <p:spPr>
            <a:xfrm>
              <a:off x="448863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98" name="Oval 97"/>
            <p:cNvSpPr/>
            <p:nvPr/>
          </p:nvSpPr>
          <p:spPr>
            <a:xfrm>
              <a:off x="448863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99" name="Oval 98"/>
            <p:cNvSpPr/>
            <p:nvPr/>
          </p:nvSpPr>
          <p:spPr>
            <a:xfrm>
              <a:off x="4921987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21987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101" name="Oval 100"/>
            <p:cNvSpPr/>
            <p:nvPr/>
          </p:nvSpPr>
          <p:spPr>
            <a:xfrm>
              <a:off x="4921987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102" name="Oval 101"/>
            <p:cNvSpPr/>
            <p:nvPr/>
          </p:nvSpPr>
          <p:spPr>
            <a:xfrm>
              <a:off x="4921987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103" name="Oval 102"/>
            <p:cNvSpPr/>
            <p:nvPr/>
          </p:nvSpPr>
          <p:spPr>
            <a:xfrm>
              <a:off x="4921987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</p:grpSp>
      <p:grpSp>
        <p:nvGrpSpPr>
          <p:cNvPr id="47" name="Group 46"/>
          <p:cNvGrpSpPr/>
          <p:nvPr/>
        </p:nvGrpSpPr>
        <p:grpSpPr>
          <a:xfrm rot="16200000">
            <a:off x="20523861" y="1394033"/>
            <a:ext cx="5254172" cy="2466106"/>
            <a:chOff x="3643086" y="304799"/>
            <a:chExt cx="2960920" cy="1389742"/>
          </a:xfrm>
          <a:solidFill>
            <a:schemeClr val="accent4"/>
          </a:solidFill>
        </p:grpSpPr>
        <p:grpSp>
          <p:nvGrpSpPr>
            <p:cNvPr id="48" name="Group 47"/>
            <p:cNvGrpSpPr/>
            <p:nvPr/>
          </p:nvGrpSpPr>
          <p:grpSpPr>
            <a:xfrm>
              <a:off x="3643086" y="304799"/>
              <a:ext cx="2960920" cy="740230"/>
              <a:chOff x="3643086" y="304799"/>
              <a:chExt cx="2960920" cy="740230"/>
            </a:xfrm>
            <a:grpFill/>
          </p:grpSpPr>
          <p:sp>
            <p:nvSpPr>
              <p:cNvPr id="54" name="Arrow: Chevron 53"/>
              <p:cNvSpPr/>
              <p:nvPr/>
            </p:nvSpPr>
            <p:spPr>
              <a:xfrm rot="16200000">
                <a:off x="364308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Arrow: Chevron 54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Arrow: Chevron 55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Arrow: Chevron 56"/>
              <p:cNvSpPr/>
              <p:nvPr/>
            </p:nvSpPr>
            <p:spPr>
              <a:xfrm rot="16200000">
                <a:off x="586377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3643086" y="954311"/>
              <a:ext cx="2960920" cy="740230"/>
              <a:chOff x="3643086" y="304799"/>
              <a:chExt cx="2960920" cy="740230"/>
            </a:xfrm>
            <a:grpFill/>
          </p:grpSpPr>
          <p:sp>
            <p:nvSpPr>
              <p:cNvPr id="50" name="Arrow: Chevron 49"/>
              <p:cNvSpPr/>
              <p:nvPr/>
            </p:nvSpPr>
            <p:spPr>
              <a:xfrm rot="16200000">
                <a:off x="364308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Arrow: Chevron 50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Arrow: Chevron 51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Arrow: Chevron 52"/>
              <p:cNvSpPr/>
              <p:nvPr/>
            </p:nvSpPr>
            <p:spPr>
              <a:xfrm rot="16200000">
                <a:off x="586377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551" y="1272"/>
            <a:ext cx="3547721" cy="35477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610" y="-1"/>
            <a:ext cx="3594941" cy="3548994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401050" y="0"/>
            <a:ext cx="75247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12" name="TextBox 11"/>
          <p:cNvSpPr txBox="1"/>
          <p:nvPr/>
        </p:nvSpPr>
        <p:spPr>
          <a:xfrm>
            <a:off x="0" y="257510"/>
            <a:ext cx="10651068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8423905" y="9936489"/>
            <a:ext cx="7524750" cy="75247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32" name="Rectangle 31"/>
          <p:cNvSpPr/>
          <p:nvPr/>
        </p:nvSpPr>
        <p:spPr>
          <a:xfrm>
            <a:off x="-1" y="1920154"/>
            <a:ext cx="778475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Picture 71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1370"/>
            <a:ext cx="10651068" cy="2869217"/>
          </a:xfrm>
          <a:prstGeom prst="rect">
            <a:avLst/>
          </a:prstGeom>
        </p:spPr>
      </p:pic>
      <p:pic>
        <p:nvPicPr>
          <p:cNvPr id="74" name="Picture 7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0587"/>
            <a:ext cx="10651068" cy="317452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-1" y="9574345"/>
            <a:ext cx="635462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6119"/>
            <a:ext cx="10651068" cy="326274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3237907" y="2534320"/>
            <a:ext cx="660469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8" name="Picture 7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7908" y="3551370"/>
            <a:ext cx="10881548" cy="279157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3237908" y="6420587"/>
            <a:ext cx="34160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endParaRPr lang="vi-V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0" name="Picture 7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7908" y="7290553"/>
            <a:ext cx="10881549" cy="2283791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3292151" y="9595109"/>
            <a:ext cx="336181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quay:</a:t>
            </a:r>
            <a:endParaRPr lang="vi-V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" name="Picture 8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151" y="10456882"/>
            <a:ext cx="10827306" cy="281292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401050" y="0"/>
            <a:ext cx="7524752" cy="10256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8429625" y="-3762375"/>
            <a:ext cx="7524750" cy="75247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3978876" cy="10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9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id-ID" sz="9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20129" y="2064638"/>
                <a:ext cx="24186292" cy="114997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5000" i="1">
                              <a:latin typeface="Cambria Math"/>
                            </a:rPr>
                            <m:t>𝑠h𝑜𝑟𝑡</m:t>
                          </m:r>
                        </m:sub>
                      </m:sSub>
                      <m:r>
                        <a:rPr lang="en-US" sz="50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5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500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1   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0    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≥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50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sz="50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50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sz="50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50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0    </m:t>
                              </m:r>
                              <m:r>
                                <a:rPr lang="en-US" sz="50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𝑏</m:t>
                              </m:r>
                              <m:r>
                                <a:rPr lang="en-US" sz="50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≤</m:t>
                              </m:r>
                              <m:r>
                                <a:rPr lang="en-US" sz="50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50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sz="50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sz="5000" i="1">
                          <a:latin typeface="Cambria Math"/>
                        </a:rPr>
                        <m:t> </m:t>
                      </m:r>
                      <m:r>
                        <a:rPr lang="en-US" sz="5000" i="1">
                          <a:latin typeface="Cambria Math"/>
                        </a:rPr>
                        <m:t>𝑣</m:t>
                      </m:r>
                      <m:r>
                        <a:rPr lang="en-US" sz="5000" i="1">
                          <a:latin typeface="Cambria Math"/>
                        </a:rPr>
                        <m:t>ớ</m:t>
                      </m:r>
                      <m:r>
                        <a:rPr lang="en-US" sz="5000" i="1">
                          <a:latin typeface="Cambria Math"/>
                        </a:rPr>
                        <m:t>𝑖</m:t>
                      </m:r>
                      <m:r>
                        <a:rPr lang="en-US" sz="5000" i="1">
                          <a:latin typeface="Cambria Math"/>
                        </a:rPr>
                        <m:t> </m:t>
                      </m:r>
                      <m:r>
                        <a:rPr lang="en-US" sz="5000" i="1">
                          <a:latin typeface="Cambria Math"/>
                        </a:rPr>
                        <m:t>𝑎</m:t>
                      </m:r>
                      <m:r>
                        <a:rPr lang="en-US" sz="5000" i="1">
                          <a:latin typeface="Cambria Math"/>
                        </a:rPr>
                        <m:t>&lt;</m:t>
                      </m:r>
                      <m:r>
                        <a:rPr lang="en-US" sz="5000" i="1">
                          <a:latin typeface="Cambria Math"/>
                        </a:rPr>
                        <m:t>𝑥</m:t>
                      </m:r>
                      <m:r>
                        <a:rPr lang="en-US" sz="5000" i="1">
                          <a:latin typeface="Cambria Math"/>
                        </a:rPr>
                        <m:t>&lt;</m:t>
                      </m:r>
                      <m:r>
                        <a:rPr lang="en-US" sz="5000" i="1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5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5000" i="1">
                              <a:latin typeface="Cambria Math"/>
                            </a:rPr>
                            <m:t>𝑎𝑣𝑔</m:t>
                          </m:r>
                        </m:sub>
                      </m:sSub>
                      <m:r>
                        <a:rPr lang="en-US" sz="50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5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50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0       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0      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𝑎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5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5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1">
                                      <a:latin typeface="Cambria Math"/>
                                    </a:rPr>
                                    <m:t>𝑐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/>
                                    </a:rPr>
                                    <m:t>𝑐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𝑏</m:t>
                                  </m:r>
                                </m:den>
                              </m:f>
                              <m:r>
                                <a:rPr lang="en-US" sz="5000" i="1">
                                  <a:latin typeface="Cambria Math"/>
                                </a:rPr>
                                <m:t>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𝑏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≤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𝑑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sz="5000" i="1">
                          <a:latin typeface="Cambria Math"/>
                        </a:rPr>
                        <m:t> </m:t>
                      </m:r>
                      <m:r>
                        <a:rPr lang="en-US" sz="5000" i="1">
                          <a:latin typeface="Cambria Math"/>
                        </a:rPr>
                        <m:t>𝑣</m:t>
                      </m:r>
                      <m:r>
                        <a:rPr lang="en-US" sz="5000" i="1">
                          <a:latin typeface="Cambria Math"/>
                        </a:rPr>
                        <m:t>ớ</m:t>
                      </m:r>
                      <m:r>
                        <a:rPr lang="en-US" sz="5000" i="1">
                          <a:latin typeface="Cambria Math"/>
                        </a:rPr>
                        <m:t>𝑖</m:t>
                      </m:r>
                      <m:r>
                        <a:rPr lang="en-US" sz="5000" i="1">
                          <a:latin typeface="Cambria Math"/>
                        </a:rPr>
                        <m:t> </m:t>
                      </m:r>
                      <m:r>
                        <a:rPr lang="en-US" sz="5000" i="1">
                          <a:latin typeface="Cambria Math"/>
                        </a:rPr>
                        <m:t>𝑎</m:t>
                      </m:r>
                      <m:r>
                        <a:rPr lang="en-US" sz="5000" i="1">
                          <a:latin typeface="Cambria Math"/>
                        </a:rPr>
                        <m:t>&lt;</m:t>
                      </m:r>
                      <m:r>
                        <a:rPr lang="en-US" sz="5000" i="1">
                          <a:latin typeface="Cambria Math"/>
                        </a:rPr>
                        <m:t>𝑥</m:t>
                      </m:r>
                      <m:r>
                        <a:rPr lang="en-US" sz="5000" i="1">
                          <a:latin typeface="Cambria Math"/>
                        </a:rPr>
                        <m:t>&lt;</m:t>
                      </m:r>
                      <m:r>
                        <a:rPr lang="en-US" sz="5000" i="1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5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5000" i="1">
                              <a:latin typeface="Cambria Math"/>
                            </a:rPr>
                            <m:t>𝑙𝑜𝑛𝑔</m:t>
                          </m:r>
                        </m:sub>
                      </m:sSub>
                      <m:r>
                        <a:rPr lang="en-US" sz="50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5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50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0       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1      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5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/>
                                    </a:rPr>
                                    <m:t>𝑐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𝑏</m:t>
                                  </m:r>
                                </m:den>
                              </m:f>
                              <m:r>
                                <a:rPr lang="en-US" sz="5000" i="1">
                                  <a:latin typeface="Cambria Math"/>
                                </a:rPr>
                                <m:t>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𝑏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≤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sz="5000" i="1">
                          <a:latin typeface="Cambria Math"/>
                        </a:rPr>
                        <m:t>𝑣</m:t>
                      </m:r>
                      <m:r>
                        <a:rPr lang="en-US" sz="5000" i="1">
                          <a:latin typeface="Cambria Math"/>
                        </a:rPr>
                        <m:t>ớ</m:t>
                      </m:r>
                      <m:r>
                        <a:rPr lang="en-US" sz="5000" i="1">
                          <a:latin typeface="Cambria Math"/>
                        </a:rPr>
                        <m:t>𝑖</m:t>
                      </m:r>
                      <m:r>
                        <a:rPr lang="en-US" sz="5000" i="1">
                          <a:latin typeface="Cambria Math"/>
                        </a:rPr>
                        <m:t> </m:t>
                      </m:r>
                      <m:r>
                        <a:rPr lang="en-US" sz="5000" i="1">
                          <a:latin typeface="Cambria Math"/>
                        </a:rPr>
                        <m:t>𝑎</m:t>
                      </m:r>
                      <m:r>
                        <a:rPr lang="en-US" sz="5000" i="1">
                          <a:latin typeface="Cambria Math"/>
                        </a:rPr>
                        <m:t>&lt;</m:t>
                      </m:r>
                      <m:r>
                        <a:rPr lang="en-US" sz="5000" i="1">
                          <a:latin typeface="Cambria Math"/>
                        </a:rPr>
                        <m:t>𝑥</m:t>
                      </m:r>
                      <m:r>
                        <a:rPr lang="en-US" sz="5000" i="1">
                          <a:latin typeface="Cambria Math"/>
                        </a:rPr>
                        <m:t>&lt;</m:t>
                      </m:r>
                      <m:r>
                        <a:rPr lang="en-US" sz="5000" i="1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29" y="2064638"/>
                <a:ext cx="24186292" cy="11499751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9812000" y="6747455"/>
            <a:ext cx="4572000" cy="701730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b=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024261"/>
            <a:ext cx="9894055" cy="1015663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ctr">
            <a:spAutoFit/>
          </a:bodyPr>
          <a:lstStyle/>
          <a:p>
            <a:r>
              <a:rPr lang="en-US" sz="6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6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sz="6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6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6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 rot="10988186">
            <a:off x="13164982" y="1065872"/>
            <a:ext cx="6874920" cy="6858000"/>
            <a:chOff x="8877980" y="2104571"/>
            <a:chExt cx="1935163" cy="1930400"/>
          </a:xfrm>
        </p:grpSpPr>
        <p:sp>
          <p:nvSpPr>
            <p:cNvPr id="14" name="Chord 13"/>
            <p:cNvSpPr/>
            <p:nvPr/>
          </p:nvSpPr>
          <p:spPr>
            <a:xfrm>
              <a:off x="8882743" y="2104571"/>
              <a:ext cx="1930400" cy="1930400"/>
            </a:xfrm>
            <a:prstGeom prst="chord">
              <a:avLst>
                <a:gd name="adj1" fmla="val 5364188"/>
                <a:gd name="adj2" fmla="val 1619520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15" name="Chord 14"/>
            <p:cNvSpPr/>
            <p:nvPr/>
          </p:nvSpPr>
          <p:spPr>
            <a:xfrm rot="10800000">
              <a:off x="8877980" y="2104571"/>
              <a:ext cx="1930400" cy="1930400"/>
            </a:xfrm>
            <a:prstGeom prst="chord">
              <a:avLst>
                <a:gd name="adj1" fmla="val 5364188"/>
                <a:gd name="adj2" fmla="val 16195204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</p:grpSp>
      <p:sp>
        <p:nvSpPr>
          <p:cNvPr id="8" name="Rectangle 7"/>
          <p:cNvSpPr/>
          <p:nvPr/>
        </p:nvSpPr>
        <p:spPr>
          <a:xfrm>
            <a:off x="15319736" y="11925100"/>
            <a:ext cx="4826000" cy="10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9" name="TextBox 8"/>
          <p:cNvSpPr txBox="1"/>
          <p:nvPr/>
        </p:nvSpPr>
        <p:spPr>
          <a:xfrm>
            <a:off x="-24714" y="0"/>
            <a:ext cx="3776996" cy="1477328"/>
          </a:xfrm>
          <a:prstGeom prst="rect">
            <a:avLst/>
          </a:prstGeom>
          <a:solidFill>
            <a:schemeClr val="accent3"/>
          </a:solidFill>
        </p:spPr>
        <p:txBody>
          <a:bodyPr wrap="none" rtlCol="0" anchor="ctr">
            <a:spAutoFit/>
          </a:bodyPr>
          <a:lstStyle/>
          <a:p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485011"/>
            <a:ext cx="2241319" cy="861774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ctr">
            <a:spAutoFit/>
          </a:bodyPr>
          <a:lstStyle/>
          <a:p>
            <a:r>
              <a:rPr lang="en-US" sz="5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5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endParaRPr lang="id-ID" sz="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209000" y="825500"/>
            <a:ext cx="3175000" cy="10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4404459" y="833182"/>
                <a:ext cx="12192000" cy="130386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5000" i="1">
                              <a:latin typeface="Cambria Math"/>
                            </a:rPr>
                            <m:t>𝑠𝑙𝑜𝑤</m:t>
                          </m:r>
                        </m:sub>
                      </m:sSub>
                      <m:r>
                        <a:rPr lang="en-US" sz="50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5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50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1   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0    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5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1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0    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𝑏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≤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sz="5000" i="1">
                          <a:latin typeface="Cambria Math"/>
                        </a:rPr>
                        <m:t> </m:t>
                      </m:r>
                      <m:r>
                        <a:rPr lang="en-US" sz="5000" i="1">
                          <a:latin typeface="Cambria Math"/>
                        </a:rPr>
                        <m:t>𝑣</m:t>
                      </m:r>
                      <m:r>
                        <a:rPr lang="en-US" sz="5000" i="1">
                          <a:latin typeface="Cambria Math"/>
                        </a:rPr>
                        <m:t>ớ</m:t>
                      </m:r>
                      <m:r>
                        <a:rPr lang="en-US" sz="5000" i="1">
                          <a:latin typeface="Cambria Math"/>
                        </a:rPr>
                        <m:t>𝑖</m:t>
                      </m:r>
                      <m:r>
                        <a:rPr lang="en-US" sz="5000" i="1">
                          <a:latin typeface="Cambria Math"/>
                        </a:rPr>
                        <m:t> </m:t>
                      </m:r>
                      <m:r>
                        <a:rPr lang="en-US" sz="5000" i="1">
                          <a:latin typeface="Cambria Math"/>
                        </a:rPr>
                        <m:t>𝑎</m:t>
                      </m:r>
                      <m:r>
                        <a:rPr lang="en-US" sz="5000" i="1">
                          <a:latin typeface="Cambria Math"/>
                        </a:rPr>
                        <m:t>&lt;</m:t>
                      </m:r>
                      <m:r>
                        <a:rPr lang="en-US" sz="5000" i="1">
                          <a:latin typeface="Cambria Math"/>
                        </a:rPr>
                        <m:t>𝑥</m:t>
                      </m:r>
                      <m:r>
                        <a:rPr lang="en-US" sz="5000" i="1">
                          <a:latin typeface="Cambria Math"/>
                        </a:rPr>
                        <m:t>&lt;</m:t>
                      </m:r>
                      <m:r>
                        <a:rPr lang="en-US" sz="5000" i="1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5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5000" i="1">
                              <a:latin typeface="Cambria Math"/>
                            </a:rPr>
                            <m:t>𝑎𝑣𝑔</m:t>
                          </m:r>
                        </m:sub>
                      </m:sSub>
                      <m:r>
                        <a:rPr lang="en-US" sz="50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5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50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0       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0      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𝑎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5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5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1">
                                      <a:latin typeface="Cambria Math"/>
                                    </a:rPr>
                                    <m:t>𝑐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/>
                                    </a:rPr>
                                    <m:t>𝑐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𝑏</m:t>
                                  </m:r>
                                </m:den>
                              </m:f>
                              <m:r>
                                <a:rPr lang="en-US" sz="5000" i="1">
                                  <a:latin typeface="Cambria Math"/>
                                </a:rPr>
                                <m:t>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𝑏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≤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sz="5000" i="1">
                          <a:latin typeface="Cambria Math"/>
                        </a:rPr>
                        <m:t> </m:t>
                      </m:r>
                      <m:r>
                        <a:rPr lang="en-US" sz="5000" i="1">
                          <a:latin typeface="Cambria Math"/>
                        </a:rPr>
                        <m:t>𝑣</m:t>
                      </m:r>
                      <m:r>
                        <a:rPr lang="en-US" sz="5000" i="1">
                          <a:latin typeface="Cambria Math"/>
                        </a:rPr>
                        <m:t>ớ</m:t>
                      </m:r>
                      <m:r>
                        <a:rPr lang="en-US" sz="5000" i="1">
                          <a:latin typeface="Cambria Math"/>
                        </a:rPr>
                        <m:t>𝑖</m:t>
                      </m:r>
                      <m:r>
                        <a:rPr lang="en-US" sz="5000" i="1">
                          <a:latin typeface="Cambria Math"/>
                        </a:rPr>
                        <m:t> </m:t>
                      </m:r>
                      <m:r>
                        <a:rPr lang="en-US" sz="5000" i="1">
                          <a:latin typeface="Cambria Math"/>
                        </a:rPr>
                        <m:t>𝑎</m:t>
                      </m:r>
                      <m:r>
                        <a:rPr lang="en-US" sz="5000" i="1">
                          <a:latin typeface="Cambria Math"/>
                        </a:rPr>
                        <m:t>&lt;</m:t>
                      </m:r>
                      <m:r>
                        <a:rPr lang="en-US" sz="5000" i="1">
                          <a:latin typeface="Cambria Math"/>
                        </a:rPr>
                        <m:t>𝑥</m:t>
                      </m:r>
                      <m:r>
                        <a:rPr lang="en-US" sz="5000" i="1">
                          <a:latin typeface="Cambria Math"/>
                        </a:rPr>
                        <m:t>&lt;</m:t>
                      </m:r>
                      <m:r>
                        <a:rPr lang="en-US" sz="5000" i="1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5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5000" i="1">
                              <a:latin typeface="Cambria Math"/>
                            </a:rPr>
                            <m:t>𝑓𝑎𝑠𝑡</m:t>
                          </m:r>
                        </m:sub>
                      </m:sSub>
                      <m:r>
                        <a:rPr lang="en-US" sz="50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5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50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0       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1      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5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/>
                                    </a:rPr>
                                    <m:t>𝑐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𝑏</m:t>
                                  </m:r>
                                </m:den>
                              </m:f>
                              <m:r>
                                <a:rPr lang="en-US" sz="5000" i="1">
                                  <a:latin typeface="Cambria Math"/>
                                </a:rPr>
                                <m:t>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𝑏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≤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sz="5000" i="1">
                          <a:latin typeface="Cambria Math"/>
                        </a:rPr>
                        <m:t>𝑣</m:t>
                      </m:r>
                      <m:r>
                        <a:rPr lang="en-US" sz="5000" i="1">
                          <a:latin typeface="Cambria Math"/>
                        </a:rPr>
                        <m:t>ớ</m:t>
                      </m:r>
                      <m:r>
                        <a:rPr lang="en-US" sz="5000" i="1">
                          <a:latin typeface="Cambria Math"/>
                        </a:rPr>
                        <m:t>𝑖</m:t>
                      </m:r>
                      <m:r>
                        <a:rPr lang="en-US" sz="5000" i="1">
                          <a:latin typeface="Cambria Math"/>
                        </a:rPr>
                        <m:t> </m:t>
                      </m:r>
                      <m:r>
                        <a:rPr lang="en-US" sz="5000" i="1">
                          <a:latin typeface="Cambria Math"/>
                        </a:rPr>
                        <m:t>𝑎</m:t>
                      </m:r>
                      <m:r>
                        <a:rPr lang="en-US" sz="5000" i="1">
                          <a:latin typeface="Cambria Math"/>
                        </a:rPr>
                        <m:t>&lt;</m:t>
                      </m:r>
                      <m:r>
                        <a:rPr lang="en-US" sz="5000" i="1">
                          <a:latin typeface="Cambria Math"/>
                        </a:rPr>
                        <m:t>𝑥</m:t>
                      </m:r>
                      <m:r>
                        <a:rPr lang="en-US" sz="5000" i="1">
                          <a:latin typeface="Cambria Math"/>
                        </a:rPr>
                        <m:t>&lt;</m:t>
                      </m:r>
                      <m:r>
                        <a:rPr lang="en-US" sz="5000" i="1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459" y="833182"/>
                <a:ext cx="12192000" cy="13038634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9227114" y="6650930"/>
            <a:ext cx="5156886" cy="70173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b=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c=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57631" y="6858000"/>
            <a:ext cx="1131454" cy="571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14" name="Rectangle 13"/>
          <p:cNvSpPr/>
          <p:nvPr/>
        </p:nvSpPr>
        <p:spPr>
          <a:xfrm>
            <a:off x="13893800" y="6858000"/>
            <a:ext cx="10490200" cy="571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3" name="TextBox 2"/>
          <p:cNvSpPr txBox="1"/>
          <p:nvPr/>
        </p:nvSpPr>
        <p:spPr>
          <a:xfrm>
            <a:off x="-24714" y="1504612"/>
            <a:ext cx="1976823" cy="861774"/>
          </a:xfrm>
          <a:prstGeom prst="rect">
            <a:avLst/>
          </a:prstGeom>
          <a:solidFill>
            <a:schemeClr val="accent5"/>
          </a:solidFill>
        </p:spPr>
        <p:txBody>
          <a:bodyPr wrap="none" rtlCol="0" anchor="ctr">
            <a:spAutoFit/>
          </a:bodyPr>
          <a:lstStyle/>
          <a:p>
            <a:r>
              <a:rPr lang="en-US" sz="5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endParaRPr lang="id-ID" sz="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15294954" y="5258831"/>
            <a:ext cx="5254172" cy="2466106"/>
            <a:chOff x="3643086" y="304799"/>
            <a:chExt cx="2960920" cy="1389742"/>
          </a:xfrm>
          <a:solidFill>
            <a:schemeClr val="accent6"/>
          </a:solidFill>
        </p:grpSpPr>
        <p:grpSp>
          <p:nvGrpSpPr>
            <p:cNvPr id="63" name="Group 62"/>
            <p:cNvGrpSpPr/>
            <p:nvPr/>
          </p:nvGrpSpPr>
          <p:grpSpPr>
            <a:xfrm>
              <a:off x="3643086" y="304799"/>
              <a:ext cx="2960920" cy="740230"/>
              <a:chOff x="3643086" y="304799"/>
              <a:chExt cx="2960920" cy="740230"/>
            </a:xfrm>
            <a:grpFill/>
          </p:grpSpPr>
          <p:sp>
            <p:nvSpPr>
              <p:cNvPr id="68" name="Arrow: Chevron 67"/>
              <p:cNvSpPr/>
              <p:nvPr/>
            </p:nvSpPr>
            <p:spPr>
              <a:xfrm rot="16200000">
                <a:off x="364308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Arrow: Chevron 68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Arrow: Chevron 69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Arrow: Chevron 70"/>
              <p:cNvSpPr/>
              <p:nvPr/>
            </p:nvSpPr>
            <p:spPr>
              <a:xfrm rot="16200000">
                <a:off x="586377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3643086" y="954311"/>
              <a:ext cx="2220690" cy="740230"/>
              <a:chOff x="3643086" y="304799"/>
              <a:chExt cx="2220690" cy="740230"/>
            </a:xfrm>
            <a:grpFill/>
          </p:grpSpPr>
          <p:sp>
            <p:nvSpPr>
              <p:cNvPr id="65" name="Arrow: Chevron 64"/>
              <p:cNvSpPr/>
              <p:nvPr/>
            </p:nvSpPr>
            <p:spPr>
              <a:xfrm rot="16200000">
                <a:off x="364308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Arrow: Chevron 65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Arrow: Chevron 66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0" y="5832"/>
            <a:ext cx="3776996" cy="1477328"/>
          </a:xfrm>
          <a:prstGeom prst="rect">
            <a:avLst/>
          </a:prstGeom>
          <a:solidFill>
            <a:schemeClr val="accent6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1823358" y="2172305"/>
                <a:ext cx="12192000" cy="979171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5000" dirty="0" smtClean="0">
                    <a:latin typeface="Times New Roman" pitchFamily="18" charset="0"/>
                    <a:cs typeface="Times New Roman" pitchFamily="18" charset="0"/>
                  </a:rPr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5000" i="1">
                              <a:latin typeface="Cambria Math"/>
                            </a:rPr>
                            <m:t>𝑙𝑒𝑓𝑡</m:t>
                          </m:r>
                        </m:sub>
                      </m:sSub>
                      <m:r>
                        <a:rPr lang="en-US" sz="50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5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50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0    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&gt;0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5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sz="5000" i="1">
                          <a:latin typeface="Cambria Math"/>
                        </a:rPr>
                        <m:t> </m:t>
                      </m:r>
                      <m:r>
                        <a:rPr lang="en-US" sz="5000" i="1">
                          <a:latin typeface="Cambria Math"/>
                        </a:rPr>
                        <m:t>𝑣</m:t>
                      </m:r>
                      <m:r>
                        <a:rPr lang="en-US" sz="5000" i="1">
                          <a:latin typeface="Cambria Math"/>
                        </a:rPr>
                        <m:t>ớ</m:t>
                      </m:r>
                      <m:r>
                        <a:rPr lang="en-US" sz="5000" i="1">
                          <a:latin typeface="Cambria Math"/>
                        </a:rPr>
                        <m:t>𝑖</m:t>
                      </m:r>
                      <m:r>
                        <a:rPr lang="en-US" sz="5000" i="1">
                          <a:latin typeface="Cambria Math"/>
                        </a:rPr>
                        <m:t> </m:t>
                      </m:r>
                      <m:r>
                        <a:rPr lang="en-US" sz="5000" i="1">
                          <a:latin typeface="Cambria Math"/>
                        </a:rPr>
                        <m:t>𝑥</m:t>
                      </m:r>
                      <m:r>
                        <a:rPr lang="en-US" sz="5000" i="1">
                          <a:latin typeface="Cambria Math"/>
                        </a:rPr>
                        <m:t>&lt;0</m:t>
                      </m:r>
                    </m:oMath>
                  </m:oMathPara>
                </a14:m>
                <a:endParaRPr lang="en-US" sz="5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5000" i="1">
                              <a:latin typeface="Cambria Math"/>
                            </a:rPr>
                            <m:t>𝑚𝑖𝑑</m:t>
                          </m:r>
                        </m:sub>
                      </m:sSub>
                      <m:r>
                        <a:rPr lang="en-US" sz="50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5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50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𝑎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&gt;0</m:t>
                              </m:r>
                            </m:e>
                            <m:e/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5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5000" i="1">
                              <a:latin typeface="Cambria Math"/>
                            </a:rPr>
                            <m:t>𝑟𝑖𝑔h𝑡</m:t>
                          </m:r>
                        </m:sub>
                      </m:sSub>
                      <m:r>
                        <a:rPr lang="en-US" sz="50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5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50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0       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&lt;0</m:t>
                              </m:r>
                            </m:e>
                            <m:e/>
                            <m:e/>
                            <m:e>
                              <m:f>
                                <m:fPr>
                                  <m:ctrlPr>
                                    <a:rPr lang="en-US" sz="5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US" sz="5000" i="1">
                                  <a:latin typeface="Cambria Math"/>
                                </a:rPr>
                                <m:t>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&gt;0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58" y="2172305"/>
                <a:ext cx="12192000" cy="97917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6162638" y="5832"/>
            <a:ext cx="8221362" cy="39395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b=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c=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526000" y="12042092"/>
            <a:ext cx="6858000" cy="10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7" name="Block Arc 6"/>
          <p:cNvSpPr/>
          <p:nvPr/>
        </p:nvSpPr>
        <p:spPr>
          <a:xfrm rot="16200000">
            <a:off x="4356100" y="3378200"/>
            <a:ext cx="6908800" cy="6908800"/>
          </a:xfrm>
          <a:prstGeom prst="blockArc">
            <a:avLst>
              <a:gd name="adj1" fmla="val 10800000"/>
              <a:gd name="adj2" fmla="val 43104"/>
              <a:gd name="adj3" fmla="val 148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8102" y="1855025"/>
            <a:ext cx="21920887" cy="1163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sensor,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quay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VẬN TỐC: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=Short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=Short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=Short -&gt;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=Slow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2.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=Long -&gt;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=Fast 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=Short -&gt;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=slow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GÓC QUAY: 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1.Đích=Left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=Long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=Long -&gt; Quay=Left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=Right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=Long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=Long -&gt; Quay=Right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3.Đích=Left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=Long-&gt;Quay=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AvgLeft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=Right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=Long-&gt; 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Quay=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AvgRight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04919" y="30194"/>
            <a:ext cx="11121081" cy="1477328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9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9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9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9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endParaRPr lang="en-US" sz="9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4827251" y="3095625"/>
            <a:ext cx="7524750" cy="75247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15" name="Rectangle 14"/>
          <p:cNvSpPr/>
          <p:nvPr/>
        </p:nvSpPr>
        <p:spPr>
          <a:xfrm>
            <a:off x="7024346" y="1676400"/>
            <a:ext cx="10363200" cy="1036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12" name="TextBox 11"/>
          <p:cNvSpPr txBox="1"/>
          <p:nvPr/>
        </p:nvSpPr>
        <p:spPr>
          <a:xfrm>
            <a:off x="7255437" y="0"/>
            <a:ext cx="9355446" cy="1477328"/>
          </a:xfrm>
          <a:prstGeom prst="rect">
            <a:avLst/>
          </a:prstGeom>
          <a:solidFill>
            <a:schemeClr val="accent4"/>
          </a:solidFill>
        </p:spPr>
        <p:txBody>
          <a:bodyPr wrap="none" rtlCol="0" anchor="ctr">
            <a:spAutoFit/>
          </a:bodyPr>
          <a:lstStyle/>
          <a:p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328615" y="0"/>
            <a:ext cx="1062182" cy="571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8" name="Rectangle 7"/>
          <p:cNvSpPr/>
          <p:nvPr/>
        </p:nvSpPr>
        <p:spPr>
          <a:xfrm>
            <a:off x="0" y="12042092"/>
            <a:ext cx="6172200" cy="10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2" name="Rectangle 1"/>
          <p:cNvSpPr/>
          <p:nvPr/>
        </p:nvSpPr>
        <p:spPr>
          <a:xfrm>
            <a:off x="2581194" y="1685579"/>
            <a:ext cx="20042659" cy="10864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5.Trước=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=Left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Quay=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AvgLeft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6.Trước=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=Right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Quay=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AvgRight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=Short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=Left-&gt;Quay=Left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8.Trước=Short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=Long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=Left-&gt;Quay=Left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Short&amp;PHẢI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Avg&amp;ĐÍCH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=Right-&gt;Quay=Right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Short&amp;PHẢI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Long&amp;ĐÍCH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=Right-&gt;Quay=Right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11.trước=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Short&amp;ĐÍCH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MidF&amp;PHẢI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Long&amp;TRÁI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=Long-&gt;Quay=Right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12.trước=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Short&amp;ĐÍCH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MidF&amp;PHẢI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Long&amp;TRÁI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=Short-&gt;Quay=Right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Avg&amp;ĐÍCH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MidF&amp;PHẢI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Long&amp;TRÁI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=Short-&gt;Quay=Right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Short&amp;ĐÍCH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MidF&amp;TRÁI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Long&amp;PHẢI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=Short-&gt;Quay=Left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Avg&amp;ĐÍCH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MidF&amp;TRÁI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Long&amp;PHẢI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=Short-&gt;Quay=Left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Avg&amp;ĐÍCH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MidF&amp;TRÁI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Long&amp;PHẢI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-&gt;Quay=Left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=Short-&gt;Quay=Left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=Short-&gt;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Quay=Right0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97" y="0"/>
            <a:ext cx="2962298" cy="571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26" name="TextBox 25"/>
          <p:cNvSpPr txBox="1"/>
          <p:nvPr/>
        </p:nvSpPr>
        <p:spPr>
          <a:xfrm>
            <a:off x="2946401" y="0"/>
            <a:ext cx="3967753" cy="1477328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ctr">
            <a:spAutoFit/>
          </a:bodyPr>
          <a:lstStyle/>
          <a:p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Block Arc 34"/>
          <p:cNvSpPr/>
          <p:nvPr/>
        </p:nvSpPr>
        <p:spPr>
          <a:xfrm rot="16200000">
            <a:off x="20929600" y="10261600"/>
            <a:ext cx="6908800" cy="6908800"/>
          </a:xfrm>
          <a:prstGeom prst="blockArc">
            <a:avLst>
              <a:gd name="adj1" fmla="val 10800000"/>
              <a:gd name="adj2" fmla="val 43104"/>
              <a:gd name="adj3" fmla="val 1486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769100" y="10979268"/>
            <a:ext cx="5254172" cy="2466106"/>
            <a:chOff x="3643086" y="304799"/>
            <a:chExt cx="2960920" cy="1389742"/>
          </a:xfrm>
          <a:solidFill>
            <a:schemeClr val="accent6"/>
          </a:solidFill>
        </p:grpSpPr>
        <p:grpSp>
          <p:nvGrpSpPr>
            <p:cNvPr id="23" name="Group 22"/>
            <p:cNvGrpSpPr/>
            <p:nvPr/>
          </p:nvGrpSpPr>
          <p:grpSpPr>
            <a:xfrm>
              <a:off x="3643086" y="304799"/>
              <a:ext cx="2960920" cy="740230"/>
              <a:chOff x="3643086" y="304799"/>
              <a:chExt cx="2960920" cy="740230"/>
            </a:xfrm>
            <a:grpFill/>
          </p:grpSpPr>
          <p:sp>
            <p:nvSpPr>
              <p:cNvPr id="31" name="Arrow: Chevron 30"/>
              <p:cNvSpPr/>
              <p:nvPr/>
            </p:nvSpPr>
            <p:spPr>
              <a:xfrm rot="16200000">
                <a:off x="364308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Arrow: Chevron 31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Arrow: Chevron 32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Arrow: Chevron 33"/>
              <p:cNvSpPr/>
              <p:nvPr/>
            </p:nvSpPr>
            <p:spPr>
              <a:xfrm rot="16200000">
                <a:off x="586377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3643086" y="954311"/>
              <a:ext cx="2220690" cy="740230"/>
              <a:chOff x="3643086" y="304799"/>
              <a:chExt cx="2220690" cy="740230"/>
            </a:xfrm>
            <a:grpFill/>
          </p:grpSpPr>
          <p:sp>
            <p:nvSpPr>
              <p:cNvPr id="27" name="Arrow: Chevron 26"/>
              <p:cNvSpPr/>
              <p:nvPr/>
            </p:nvSpPr>
            <p:spPr>
              <a:xfrm rot="16200000">
                <a:off x="364308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Arrow: Chevron 27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Arrow: Chevron 28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2946401" y="1678305"/>
                <a:ext cx="5136243" cy="92204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Sử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dụng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phương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pháp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trọng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tâm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để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xác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định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đầu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ra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của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vận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tốc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và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góc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quay</a:t>
                </a:r>
              </a:p>
              <a:p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5000" i="1">
                        <a:latin typeface="Cambria Math"/>
                      </a:rPr>
                      <m:t>𝑣</m:t>
                    </m:r>
                    <m:r>
                      <a:rPr lang="en-US" sz="5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50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𝑓𝑎𝑠𝑡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∗</m:t>
                        </m:r>
                        <m:r>
                          <a:rPr lang="en-US" sz="5000" i="1">
                            <a:latin typeface="Cambria Math"/>
                          </a:rPr>
                          <m:t>𝑐</m:t>
                        </m:r>
                        <m:r>
                          <a:rPr lang="en-US" sz="50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𝑠𝑙𝑜𝑤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∗</m:t>
                        </m:r>
                        <m:r>
                          <a:rPr lang="en-US" sz="5000" i="1">
                            <a:latin typeface="Cambria Math"/>
                          </a:rPr>
                          <m:t>𝑎</m:t>
                        </m:r>
                        <m:r>
                          <a:rPr lang="en-US" sz="5000" i="1">
                            <a:latin typeface="Cambria Math"/>
                          </a:rPr>
                          <m:t>+ </m:t>
                        </m:r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𝑎𝑣𝑔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∗</m:t>
                        </m:r>
                        <m:r>
                          <a:rPr lang="en-US" sz="5000" i="1">
                            <a:latin typeface="Cambria Math"/>
                          </a:rPr>
                          <m:t>𝑏</m:t>
                        </m:r>
                      </m:num>
                      <m:den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𝑓𝑎𝑠𝑡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𝑎𝑣𝑔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𝑠𝑙𝑜𝑤</m:t>
                            </m:r>
                          </m:sub>
                        </m:sSub>
                      </m:den>
                    </m:f>
                  </m:oMath>
                </a14:m>
                <a:endParaRPr lang="en-US" sz="5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 </a:t>
                </a:r>
              </a:p>
              <a:p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5000" i="1">
                        <a:latin typeface="Cambria Math"/>
                      </a:rPr>
                      <m:t>𝑟</m:t>
                    </m:r>
                    <m:r>
                      <a:rPr lang="en-US" sz="5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50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𝑙𝑒𝑓𝑡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∗</m:t>
                        </m:r>
                        <m:r>
                          <a:rPr lang="en-US" sz="5000" i="1">
                            <a:latin typeface="Cambria Math"/>
                          </a:rPr>
                          <m:t>𝑎</m:t>
                        </m:r>
                        <m:r>
                          <a:rPr lang="en-US" sz="50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𝑟𝑖𝑔h𝑡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∗</m:t>
                        </m:r>
                        <m:r>
                          <a:rPr lang="en-US" sz="5000" i="1">
                            <a:latin typeface="Cambria Math"/>
                          </a:rPr>
                          <m:t>𝑏</m:t>
                        </m:r>
                        <m:r>
                          <a:rPr lang="en-US" sz="5000" i="1">
                            <a:latin typeface="Cambria Math"/>
                          </a:rPr>
                          <m:t>+ </m:t>
                        </m:r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𝑎𝑣𝑔𝑅𝑖𝑔h𝑡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∗</m:t>
                        </m:r>
                        <m:r>
                          <a:rPr lang="en-US" sz="5000" i="1">
                            <a:latin typeface="Cambria Math"/>
                          </a:rPr>
                          <m:t>𝑐</m:t>
                        </m:r>
                        <m:r>
                          <a:rPr lang="en-US" sz="50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𝑚𝑖𝑑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∗</m:t>
                        </m:r>
                        <m:r>
                          <a:rPr lang="en-US" sz="5000" i="1">
                            <a:latin typeface="Cambria Math"/>
                          </a:rPr>
                          <m:t>𝑑</m:t>
                        </m:r>
                        <m:r>
                          <a:rPr lang="en-US" sz="50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𝑎𝑣𝑔𝐿𝑒𝑓𝑡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∗</m:t>
                        </m:r>
                        <m:r>
                          <a:rPr lang="en-US" sz="5000" i="1">
                            <a:latin typeface="Cambria Math"/>
                          </a:rPr>
                          <m:t>𝑐</m:t>
                        </m:r>
                      </m:num>
                      <m:den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𝑙𝑒𝑓𝑡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𝑟𝑖𝑔h𝑡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𝑎𝑣𝑔𝑅𝑖𝑔h𝑡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𝑎𝑣𝑔𝐿𝑒𝑓𝑡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𝑚𝑖𝑑</m:t>
                            </m:r>
                          </m:sub>
                        </m:sSub>
                      </m:den>
                    </m:f>
                  </m:oMath>
                </a14:m>
                <a:endParaRPr lang="en-US" sz="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01" y="1678305"/>
                <a:ext cx="5136243" cy="9220473"/>
              </a:xfrm>
              <a:prstGeom prst="rect">
                <a:avLst/>
              </a:prstGeom>
              <a:blipFill rotWithShape="1">
                <a:blip r:embed="rId1"/>
                <a:stretch>
                  <a:fillRect l="-5575" t="-1586" r="-104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18" name="Picture 1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368" y="-1"/>
            <a:ext cx="13287632" cy="850144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5203" y="6858000"/>
            <a:ext cx="35540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6" name="TextBox 5"/>
          <p:cNvSpPr txBox="1"/>
          <p:nvPr/>
        </p:nvSpPr>
        <p:spPr>
          <a:xfrm>
            <a:off x="1" y="2671114"/>
            <a:ext cx="18709526" cy="3631763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r"/>
            <a:endParaRPr lang="id-ID" sz="23000" dirty="0">
              <a:solidFill>
                <a:schemeClr val="bg1"/>
              </a:solidFill>
              <a:latin typeface="Aqua Grotesque" pitchFamily="2" charset="0"/>
            </a:endParaRPr>
          </a:p>
        </p:txBody>
      </p:sp>
      <p:sp>
        <p:nvSpPr>
          <p:cNvPr id="8" name="Block Arc 7"/>
          <p:cNvSpPr/>
          <p:nvPr/>
        </p:nvSpPr>
        <p:spPr>
          <a:xfrm rot="7200000">
            <a:off x="-453298" y="-1824152"/>
            <a:ext cx="6908800" cy="6908800"/>
          </a:xfrm>
          <a:prstGeom prst="blockArc">
            <a:avLst>
              <a:gd name="adj1" fmla="val 10800000"/>
              <a:gd name="adj2" fmla="val 43104"/>
              <a:gd name="adj3" fmla="val 1486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709526" y="11887200"/>
            <a:ext cx="4106892" cy="10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248" name="Block Arc 247"/>
          <p:cNvSpPr/>
          <p:nvPr/>
        </p:nvSpPr>
        <p:spPr>
          <a:xfrm rot="16200000">
            <a:off x="20929600" y="-3454400"/>
            <a:ext cx="6908800" cy="6908800"/>
          </a:xfrm>
          <a:prstGeom prst="blockArc">
            <a:avLst>
              <a:gd name="adj1" fmla="val 10800000"/>
              <a:gd name="adj2" fmla="val 43104"/>
              <a:gd name="adj3" fmla="val 1486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>
              <a:solidFill>
                <a:schemeClr val="tx1"/>
              </a:solidFill>
            </a:endParaRPr>
          </a:p>
        </p:txBody>
      </p:sp>
      <p:pic>
        <p:nvPicPr>
          <p:cNvPr id="10" name="Picture 9" descr="C:\Users\leduc\Downloads\IMG_0911.JPGIMG_0911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6623685" y="157480"/>
            <a:ext cx="11136630" cy="11268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17039" y="11425872"/>
            <a:ext cx="15220833" cy="1477328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ctr">
            <a:spAutoFit/>
          </a:bodyPr>
          <a:lstStyle/>
          <a:p>
            <a:pPr algn="r"/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ráp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946843" y="128805"/>
            <a:ext cx="4560864" cy="1477328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ctr">
            <a:spAutoFit/>
          </a:bodyPr>
          <a:lstStyle/>
          <a:p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548486" y="373285"/>
            <a:ext cx="6135013" cy="1015663"/>
          </a:xfrm>
          <a:prstGeom prst="rect">
            <a:avLst/>
          </a:prstGeom>
          <a:solidFill>
            <a:schemeClr val="accent4"/>
          </a:solidFill>
        </p:spPr>
        <p:txBody>
          <a:bodyPr wrap="none" rtlCol="0" anchor="ctr">
            <a:spAutoFit/>
          </a:bodyPr>
          <a:lstStyle/>
          <a:p>
            <a:r>
              <a:rPr lang="en-US" sz="6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6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6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6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endParaRPr lang="id-ID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" y="0"/>
            <a:ext cx="1085850" cy="1371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pic>
        <p:nvPicPr>
          <p:cNvPr id="67" name="Picture 66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591872" y="2591869"/>
            <a:ext cx="13716003" cy="8532258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-4071220" y="11337626"/>
            <a:ext cx="7366944" cy="3900148"/>
            <a:chOff x="1455190" y="3852342"/>
            <a:chExt cx="3683472" cy="1950074"/>
          </a:xfrm>
          <a:solidFill>
            <a:schemeClr val="accent1"/>
          </a:solidFill>
        </p:grpSpPr>
        <p:sp>
          <p:nvSpPr>
            <p:cNvPr id="19" name="Oval 18"/>
            <p:cNvSpPr/>
            <p:nvPr/>
          </p:nvSpPr>
          <p:spPr>
            <a:xfrm>
              <a:off x="1455190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0" name="Oval 19"/>
            <p:cNvSpPr/>
            <p:nvPr/>
          </p:nvSpPr>
          <p:spPr>
            <a:xfrm>
              <a:off x="188853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1" name="Oval 20"/>
            <p:cNvSpPr/>
            <p:nvPr/>
          </p:nvSpPr>
          <p:spPr>
            <a:xfrm>
              <a:off x="232188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2" name="Oval 21"/>
            <p:cNvSpPr/>
            <p:nvPr/>
          </p:nvSpPr>
          <p:spPr>
            <a:xfrm>
              <a:off x="275523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3" name="Oval 22"/>
            <p:cNvSpPr/>
            <p:nvPr/>
          </p:nvSpPr>
          <p:spPr>
            <a:xfrm>
              <a:off x="318858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4" name="Oval 23"/>
            <p:cNvSpPr/>
            <p:nvPr/>
          </p:nvSpPr>
          <p:spPr>
            <a:xfrm>
              <a:off x="362193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5" name="Oval 24"/>
            <p:cNvSpPr/>
            <p:nvPr/>
          </p:nvSpPr>
          <p:spPr>
            <a:xfrm>
              <a:off x="405528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6" name="Oval 25"/>
            <p:cNvSpPr/>
            <p:nvPr/>
          </p:nvSpPr>
          <p:spPr>
            <a:xfrm>
              <a:off x="1455190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7" name="Oval 26"/>
            <p:cNvSpPr/>
            <p:nvPr/>
          </p:nvSpPr>
          <p:spPr>
            <a:xfrm>
              <a:off x="188853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8" name="Oval 27"/>
            <p:cNvSpPr/>
            <p:nvPr/>
          </p:nvSpPr>
          <p:spPr>
            <a:xfrm>
              <a:off x="232188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9" name="Oval 28"/>
            <p:cNvSpPr/>
            <p:nvPr/>
          </p:nvSpPr>
          <p:spPr>
            <a:xfrm>
              <a:off x="275523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0" name="Oval 29"/>
            <p:cNvSpPr/>
            <p:nvPr/>
          </p:nvSpPr>
          <p:spPr>
            <a:xfrm>
              <a:off x="318858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1" name="Oval 30"/>
            <p:cNvSpPr/>
            <p:nvPr/>
          </p:nvSpPr>
          <p:spPr>
            <a:xfrm>
              <a:off x="362193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2" name="Oval 31"/>
            <p:cNvSpPr/>
            <p:nvPr/>
          </p:nvSpPr>
          <p:spPr>
            <a:xfrm>
              <a:off x="405528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3" name="Oval 32"/>
            <p:cNvSpPr/>
            <p:nvPr/>
          </p:nvSpPr>
          <p:spPr>
            <a:xfrm>
              <a:off x="1455190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4" name="Oval 33"/>
            <p:cNvSpPr/>
            <p:nvPr/>
          </p:nvSpPr>
          <p:spPr>
            <a:xfrm>
              <a:off x="188853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5" name="Oval 34"/>
            <p:cNvSpPr/>
            <p:nvPr/>
          </p:nvSpPr>
          <p:spPr>
            <a:xfrm>
              <a:off x="232188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6" name="Oval 35"/>
            <p:cNvSpPr/>
            <p:nvPr/>
          </p:nvSpPr>
          <p:spPr>
            <a:xfrm>
              <a:off x="275523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7" name="Oval 36"/>
            <p:cNvSpPr/>
            <p:nvPr/>
          </p:nvSpPr>
          <p:spPr>
            <a:xfrm>
              <a:off x="318858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8" name="Oval 37"/>
            <p:cNvSpPr/>
            <p:nvPr/>
          </p:nvSpPr>
          <p:spPr>
            <a:xfrm>
              <a:off x="362193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9" name="Oval 38"/>
            <p:cNvSpPr/>
            <p:nvPr/>
          </p:nvSpPr>
          <p:spPr>
            <a:xfrm>
              <a:off x="405528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0" name="Oval 39"/>
            <p:cNvSpPr/>
            <p:nvPr/>
          </p:nvSpPr>
          <p:spPr>
            <a:xfrm>
              <a:off x="1455190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1" name="Oval 40"/>
            <p:cNvSpPr/>
            <p:nvPr/>
          </p:nvSpPr>
          <p:spPr>
            <a:xfrm>
              <a:off x="188853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2" name="Oval 41"/>
            <p:cNvSpPr/>
            <p:nvPr/>
          </p:nvSpPr>
          <p:spPr>
            <a:xfrm>
              <a:off x="232188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3" name="Oval 42"/>
            <p:cNvSpPr/>
            <p:nvPr/>
          </p:nvSpPr>
          <p:spPr>
            <a:xfrm>
              <a:off x="275523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4" name="Oval 43"/>
            <p:cNvSpPr/>
            <p:nvPr/>
          </p:nvSpPr>
          <p:spPr>
            <a:xfrm>
              <a:off x="318858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5" name="Oval 44"/>
            <p:cNvSpPr/>
            <p:nvPr/>
          </p:nvSpPr>
          <p:spPr>
            <a:xfrm>
              <a:off x="362193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6" name="Oval 45"/>
            <p:cNvSpPr/>
            <p:nvPr/>
          </p:nvSpPr>
          <p:spPr>
            <a:xfrm>
              <a:off x="405528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7" name="Oval 46"/>
            <p:cNvSpPr/>
            <p:nvPr/>
          </p:nvSpPr>
          <p:spPr>
            <a:xfrm>
              <a:off x="1455190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8" name="Oval 47"/>
            <p:cNvSpPr/>
            <p:nvPr/>
          </p:nvSpPr>
          <p:spPr>
            <a:xfrm>
              <a:off x="188853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9" name="Oval 48"/>
            <p:cNvSpPr/>
            <p:nvPr/>
          </p:nvSpPr>
          <p:spPr>
            <a:xfrm>
              <a:off x="232188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0" name="Oval 49"/>
            <p:cNvSpPr/>
            <p:nvPr/>
          </p:nvSpPr>
          <p:spPr>
            <a:xfrm>
              <a:off x="275523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1" name="Oval 50"/>
            <p:cNvSpPr/>
            <p:nvPr/>
          </p:nvSpPr>
          <p:spPr>
            <a:xfrm>
              <a:off x="318858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2" name="Oval 51"/>
            <p:cNvSpPr/>
            <p:nvPr/>
          </p:nvSpPr>
          <p:spPr>
            <a:xfrm>
              <a:off x="362193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3" name="Oval 52"/>
            <p:cNvSpPr/>
            <p:nvPr/>
          </p:nvSpPr>
          <p:spPr>
            <a:xfrm>
              <a:off x="405528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4" name="Oval 53"/>
            <p:cNvSpPr/>
            <p:nvPr/>
          </p:nvSpPr>
          <p:spPr>
            <a:xfrm>
              <a:off x="448863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5" name="Oval 54"/>
            <p:cNvSpPr/>
            <p:nvPr/>
          </p:nvSpPr>
          <p:spPr>
            <a:xfrm>
              <a:off x="448863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6" name="Oval 55"/>
            <p:cNvSpPr/>
            <p:nvPr/>
          </p:nvSpPr>
          <p:spPr>
            <a:xfrm>
              <a:off x="448863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7" name="Oval 56"/>
            <p:cNvSpPr/>
            <p:nvPr/>
          </p:nvSpPr>
          <p:spPr>
            <a:xfrm>
              <a:off x="448863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8" name="Oval 57"/>
            <p:cNvSpPr/>
            <p:nvPr/>
          </p:nvSpPr>
          <p:spPr>
            <a:xfrm>
              <a:off x="448863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9" name="Oval 58"/>
            <p:cNvSpPr/>
            <p:nvPr/>
          </p:nvSpPr>
          <p:spPr>
            <a:xfrm>
              <a:off x="4921987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0" name="Oval 59"/>
            <p:cNvSpPr/>
            <p:nvPr/>
          </p:nvSpPr>
          <p:spPr>
            <a:xfrm>
              <a:off x="4921987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1" name="Oval 60"/>
            <p:cNvSpPr/>
            <p:nvPr/>
          </p:nvSpPr>
          <p:spPr>
            <a:xfrm>
              <a:off x="4921987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2" name="Oval 61"/>
            <p:cNvSpPr/>
            <p:nvPr/>
          </p:nvSpPr>
          <p:spPr>
            <a:xfrm>
              <a:off x="4921987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3" name="Oval 62"/>
            <p:cNvSpPr/>
            <p:nvPr/>
          </p:nvSpPr>
          <p:spPr>
            <a:xfrm>
              <a:off x="4921987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</p:grpSp>
      <p:sp>
        <p:nvSpPr>
          <p:cNvPr id="2" name="Rectangle 1"/>
          <p:cNvSpPr/>
          <p:nvPr/>
        </p:nvSpPr>
        <p:spPr>
          <a:xfrm>
            <a:off x="8946843" y="1653745"/>
            <a:ext cx="15437157" cy="1163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nhạy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bén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quay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đâm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tường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lùi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kịp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quay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FF(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&lt; 0.15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FL, FR (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module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2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Vmin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80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385203" y="0"/>
            <a:ext cx="3554086" cy="10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2266031"/>
            <a:ext cx="10126576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trời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694086" y="582024"/>
            <a:ext cx="13698152" cy="2754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endParaRPr lang="id-ID" sz="5600" dirty="0">
              <a:solidFill>
                <a:schemeClr val="bg1"/>
              </a:solidFill>
              <a:latin typeface="Aqua Grotesque" pitchFamily="2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8439151" y="9972675"/>
            <a:ext cx="7524750" cy="75247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pic>
        <p:nvPicPr>
          <p:cNvPr id="8" name="Picture Placeholder 7"/>
          <p:cNvPicPr>
            <a:picLocks noGrp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0" b="12650"/>
          <a:stretch>
            <a:fillRect/>
          </a:stretch>
        </p:blipFill>
        <p:spPr>
          <a:xfrm>
            <a:off x="8439151" y="4053016"/>
            <a:ext cx="7524749" cy="72846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97708" y="6040565"/>
            <a:ext cx="843915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8572562" y="11337623"/>
            <a:ext cx="7366944" cy="3900148"/>
            <a:chOff x="1455190" y="3852342"/>
            <a:chExt cx="3683472" cy="1950074"/>
          </a:xfrm>
          <a:solidFill>
            <a:schemeClr val="accent1"/>
          </a:solidFill>
        </p:grpSpPr>
        <p:sp>
          <p:nvSpPr>
            <p:cNvPr id="14" name="Oval 13"/>
            <p:cNvSpPr/>
            <p:nvPr/>
          </p:nvSpPr>
          <p:spPr>
            <a:xfrm>
              <a:off x="1455190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15" name="Oval 14"/>
            <p:cNvSpPr/>
            <p:nvPr/>
          </p:nvSpPr>
          <p:spPr>
            <a:xfrm>
              <a:off x="188853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17" name="Oval 16"/>
            <p:cNvSpPr/>
            <p:nvPr/>
          </p:nvSpPr>
          <p:spPr>
            <a:xfrm>
              <a:off x="232188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18" name="Oval 17"/>
            <p:cNvSpPr/>
            <p:nvPr/>
          </p:nvSpPr>
          <p:spPr>
            <a:xfrm>
              <a:off x="275523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19" name="Oval 18"/>
            <p:cNvSpPr/>
            <p:nvPr/>
          </p:nvSpPr>
          <p:spPr>
            <a:xfrm>
              <a:off x="318858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0" name="Oval 19"/>
            <p:cNvSpPr/>
            <p:nvPr/>
          </p:nvSpPr>
          <p:spPr>
            <a:xfrm>
              <a:off x="362193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1" name="Oval 20"/>
            <p:cNvSpPr/>
            <p:nvPr/>
          </p:nvSpPr>
          <p:spPr>
            <a:xfrm>
              <a:off x="405528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2" name="Oval 21"/>
            <p:cNvSpPr/>
            <p:nvPr/>
          </p:nvSpPr>
          <p:spPr>
            <a:xfrm>
              <a:off x="1455190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3" name="Oval 22"/>
            <p:cNvSpPr/>
            <p:nvPr/>
          </p:nvSpPr>
          <p:spPr>
            <a:xfrm>
              <a:off x="188853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4" name="Oval 23"/>
            <p:cNvSpPr/>
            <p:nvPr/>
          </p:nvSpPr>
          <p:spPr>
            <a:xfrm>
              <a:off x="232188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5" name="Oval 24"/>
            <p:cNvSpPr/>
            <p:nvPr/>
          </p:nvSpPr>
          <p:spPr>
            <a:xfrm>
              <a:off x="275523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6" name="Oval 25"/>
            <p:cNvSpPr/>
            <p:nvPr/>
          </p:nvSpPr>
          <p:spPr>
            <a:xfrm>
              <a:off x="318858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7" name="Oval 26"/>
            <p:cNvSpPr/>
            <p:nvPr/>
          </p:nvSpPr>
          <p:spPr>
            <a:xfrm>
              <a:off x="362193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8" name="Oval 27"/>
            <p:cNvSpPr/>
            <p:nvPr/>
          </p:nvSpPr>
          <p:spPr>
            <a:xfrm>
              <a:off x="405528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9" name="Oval 28"/>
            <p:cNvSpPr/>
            <p:nvPr/>
          </p:nvSpPr>
          <p:spPr>
            <a:xfrm>
              <a:off x="1455190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0" name="Oval 29"/>
            <p:cNvSpPr/>
            <p:nvPr/>
          </p:nvSpPr>
          <p:spPr>
            <a:xfrm>
              <a:off x="188853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1" name="Oval 30"/>
            <p:cNvSpPr/>
            <p:nvPr/>
          </p:nvSpPr>
          <p:spPr>
            <a:xfrm>
              <a:off x="232188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2" name="Oval 31"/>
            <p:cNvSpPr/>
            <p:nvPr/>
          </p:nvSpPr>
          <p:spPr>
            <a:xfrm>
              <a:off x="275523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3" name="Oval 32"/>
            <p:cNvSpPr/>
            <p:nvPr/>
          </p:nvSpPr>
          <p:spPr>
            <a:xfrm>
              <a:off x="318858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4" name="Oval 33"/>
            <p:cNvSpPr/>
            <p:nvPr/>
          </p:nvSpPr>
          <p:spPr>
            <a:xfrm>
              <a:off x="362193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5" name="Oval 34"/>
            <p:cNvSpPr/>
            <p:nvPr/>
          </p:nvSpPr>
          <p:spPr>
            <a:xfrm>
              <a:off x="405528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6" name="Oval 35"/>
            <p:cNvSpPr/>
            <p:nvPr/>
          </p:nvSpPr>
          <p:spPr>
            <a:xfrm>
              <a:off x="1455190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7" name="Oval 36"/>
            <p:cNvSpPr/>
            <p:nvPr/>
          </p:nvSpPr>
          <p:spPr>
            <a:xfrm>
              <a:off x="188853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8" name="Oval 37"/>
            <p:cNvSpPr/>
            <p:nvPr/>
          </p:nvSpPr>
          <p:spPr>
            <a:xfrm>
              <a:off x="232188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9" name="Oval 38"/>
            <p:cNvSpPr/>
            <p:nvPr/>
          </p:nvSpPr>
          <p:spPr>
            <a:xfrm>
              <a:off x="275523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0" name="Oval 39"/>
            <p:cNvSpPr/>
            <p:nvPr/>
          </p:nvSpPr>
          <p:spPr>
            <a:xfrm>
              <a:off x="318858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1" name="Oval 40"/>
            <p:cNvSpPr/>
            <p:nvPr/>
          </p:nvSpPr>
          <p:spPr>
            <a:xfrm>
              <a:off x="362193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2" name="Oval 41"/>
            <p:cNvSpPr/>
            <p:nvPr/>
          </p:nvSpPr>
          <p:spPr>
            <a:xfrm>
              <a:off x="405528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3" name="Oval 42"/>
            <p:cNvSpPr/>
            <p:nvPr/>
          </p:nvSpPr>
          <p:spPr>
            <a:xfrm>
              <a:off x="1455190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4" name="Oval 43"/>
            <p:cNvSpPr/>
            <p:nvPr/>
          </p:nvSpPr>
          <p:spPr>
            <a:xfrm>
              <a:off x="188853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5" name="Oval 44"/>
            <p:cNvSpPr/>
            <p:nvPr/>
          </p:nvSpPr>
          <p:spPr>
            <a:xfrm>
              <a:off x="232188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6" name="Oval 45"/>
            <p:cNvSpPr/>
            <p:nvPr/>
          </p:nvSpPr>
          <p:spPr>
            <a:xfrm>
              <a:off x="275523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7" name="Oval 46"/>
            <p:cNvSpPr/>
            <p:nvPr/>
          </p:nvSpPr>
          <p:spPr>
            <a:xfrm>
              <a:off x="318858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8" name="Oval 47"/>
            <p:cNvSpPr/>
            <p:nvPr/>
          </p:nvSpPr>
          <p:spPr>
            <a:xfrm>
              <a:off x="362193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9" name="Oval 48"/>
            <p:cNvSpPr/>
            <p:nvPr/>
          </p:nvSpPr>
          <p:spPr>
            <a:xfrm>
              <a:off x="405528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0" name="Oval 49"/>
            <p:cNvSpPr/>
            <p:nvPr/>
          </p:nvSpPr>
          <p:spPr>
            <a:xfrm>
              <a:off x="448863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1" name="Oval 50"/>
            <p:cNvSpPr/>
            <p:nvPr/>
          </p:nvSpPr>
          <p:spPr>
            <a:xfrm>
              <a:off x="448863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2" name="Oval 51"/>
            <p:cNvSpPr/>
            <p:nvPr/>
          </p:nvSpPr>
          <p:spPr>
            <a:xfrm>
              <a:off x="448863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3" name="Oval 52"/>
            <p:cNvSpPr/>
            <p:nvPr/>
          </p:nvSpPr>
          <p:spPr>
            <a:xfrm>
              <a:off x="448863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4" name="Oval 53"/>
            <p:cNvSpPr/>
            <p:nvPr/>
          </p:nvSpPr>
          <p:spPr>
            <a:xfrm>
              <a:off x="448863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5" name="Oval 54"/>
            <p:cNvSpPr/>
            <p:nvPr/>
          </p:nvSpPr>
          <p:spPr>
            <a:xfrm>
              <a:off x="4921987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6" name="Oval 55"/>
            <p:cNvSpPr/>
            <p:nvPr/>
          </p:nvSpPr>
          <p:spPr>
            <a:xfrm>
              <a:off x="4921987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7" name="Oval 56"/>
            <p:cNvSpPr/>
            <p:nvPr/>
          </p:nvSpPr>
          <p:spPr>
            <a:xfrm>
              <a:off x="4921987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8" name="Oval 57"/>
            <p:cNvSpPr/>
            <p:nvPr/>
          </p:nvSpPr>
          <p:spPr>
            <a:xfrm>
              <a:off x="4921987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9" name="Oval 58"/>
            <p:cNvSpPr/>
            <p:nvPr/>
          </p:nvSpPr>
          <p:spPr>
            <a:xfrm>
              <a:off x="4921987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5267205" y="1230058"/>
            <a:ext cx="5472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Kiểm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thử</a:t>
            </a:r>
            <a:endParaRPr lang="en-US" sz="9000" dirty="0">
              <a:solidFill>
                <a:schemeClr val="bg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/>
        </p:nvSpPr>
        <p:spPr>
          <a:xfrm>
            <a:off x="-914400" y="0"/>
            <a:ext cx="17500600" cy="13716000"/>
          </a:xfrm>
          <a:prstGeom prst="parallelogram">
            <a:avLst>
              <a:gd name="adj" fmla="val 703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 dirty="0"/>
          </a:p>
        </p:txBody>
      </p:sp>
      <p:sp>
        <p:nvSpPr>
          <p:cNvPr id="9" name="TextBox 8"/>
          <p:cNvSpPr txBox="1"/>
          <p:nvPr/>
        </p:nvSpPr>
        <p:spPr>
          <a:xfrm>
            <a:off x="12894085" y="4695736"/>
            <a:ext cx="6335389" cy="954107"/>
          </a:xfrm>
          <a:prstGeom prst="rect">
            <a:avLst/>
          </a:prstGeom>
          <a:solidFill>
            <a:schemeClr val="accent5"/>
          </a:solidFill>
        </p:spPr>
        <p:txBody>
          <a:bodyPr wrap="none" rtlCol="0" anchor="ctr">
            <a:spAutoFit/>
          </a:bodyPr>
          <a:lstStyle/>
          <a:p>
            <a:r>
              <a:rPr lang="en-US" sz="5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endParaRPr lang="id-ID" sz="5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94085" y="2056864"/>
            <a:ext cx="11532388" cy="1631216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ctr">
            <a:spAutoFit/>
          </a:bodyPr>
          <a:lstStyle/>
          <a:p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TÀI:NGHIÊN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XE TỰ LÁI</a:t>
            </a:r>
            <a:endParaRPr lang="id-ID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321819" y="6858000"/>
            <a:ext cx="1062182" cy="571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14" name="Rectangle 13"/>
          <p:cNvSpPr/>
          <p:nvPr/>
        </p:nvSpPr>
        <p:spPr>
          <a:xfrm>
            <a:off x="12894085" y="5941219"/>
            <a:ext cx="86082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6000" dirty="0" err="1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Nguyễn</a:t>
            </a:r>
            <a:r>
              <a:rPr lang="en-US" sz="6000" dirty="0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Mạnh</a:t>
            </a:r>
            <a:r>
              <a:rPr lang="en-US" sz="6000" dirty="0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Hưng</a:t>
            </a:r>
            <a:endParaRPr lang="en-US" sz="6000" dirty="0" smtClean="0">
              <a:solidFill>
                <a:schemeClr val="tx2"/>
              </a:solidFill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US" sz="6000" dirty="0" err="1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Đỗ</a:t>
            </a:r>
            <a:r>
              <a:rPr lang="en-US" sz="6000" dirty="0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Ngọc</a:t>
            </a:r>
            <a:r>
              <a:rPr lang="en-US" sz="6000" dirty="0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Anh</a:t>
            </a:r>
            <a:endParaRPr lang="en-US" sz="6000" dirty="0" smtClean="0">
              <a:solidFill>
                <a:schemeClr val="tx2"/>
              </a:solidFill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US" sz="6000" dirty="0" err="1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Hoàng</a:t>
            </a:r>
            <a:r>
              <a:rPr lang="en-US" sz="6000" dirty="0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Quang</a:t>
            </a:r>
            <a:r>
              <a:rPr lang="en-US" sz="6000" dirty="0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Anh</a:t>
            </a:r>
            <a:endParaRPr lang="en-US" sz="6000" dirty="0">
              <a:solidFill>
                <a:schemeClr val="tx2"/>
              </a:solidFill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2" r="12492"/>
          <a:stretch>
            <a:fillRect/>
          </a:stretch>
        </p:blipFill>
        <p:spPr>
          <a:xfrm>
            <a:off x="2514600" y="2056864"/>
            <a:ext cx="9083040" cy="93111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94085" y="9001661"/>
            <a:ext cx="7156126" cy="954107"/>
          </a:xfrm>
          <a:prstGeom prst="rect">
            <a:avLst/>
          </a:prstGeom>
          <a:solidFill>
            <a:schemeClr val="accent5"/>
          </a:solidFill>
        </p:spPr>
        <p:txBody>
          <a:bodyPr wrap="none" rtlCol="0" anchor="ctr">
            <a:spAutoFit/>
          </a:bodyPr>
          <a:lstStyle/>
          <a:p>
            <a:r>
              <a:rPr lang="en-US" sz="5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endParaRPr lang="id-ID" sz="5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939582" y="10273157"/>
            <a:ext cx="86082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6000" dirty="0" err="1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ThS.Lê</a:t>
            </a:r>
            <a:r>
              <a:rPr lang="en-US" sz="6000" dirty="0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Đức</a:t>
            </a:r>
            <a:r>
              <a:rPr lang="en-US" sz="6000" dirty="0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Quang</a:t>
            </a:r>
            <a:endParaRPr lang="en-US" sz="6000" dirty="0" smtClean="0">
              <a:solidFill>
                <a:schemeClr val="tx2"/>
              </a:solidFill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1958660" cy="137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2" name="Oval 1"/>
          <p:cNvSpPr/>
          <p:nvPr/>
        </p:nvSpPr>
        <p:spPr>
          <a:xfrm>
            <a:off x="8429625" y="-3762375"/>
            <a:ext cx="7524750" cy="75247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18" name="Rectangle 17"/>
          <p:cNvSpPr/>
          <p:nvPr/>
        </p:nvSpPr>
        <p:spPr>
          <a:xfrm>
            <a:off x="8401051" y="12700000"/>
            <a:ext cx="7524750" cy="10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8" name="TextBox 7"/>
          <p:cNvSpPr txBox="1"/>
          <p:nvPr/>
        </p:nvSpPr>
        <p:spPr>
          <a:xfrm>
            <a:off x="9894634" y="3827815"/>
            <a:ext cx="4128053" cy="1477328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ctr">
            <a:spAutoFit/>
          </a:bodyPr>
          <a:lstStyle/>
          <a:p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72595" y="5228199"/>
            <a:ext cx="9018816" cy="1477328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ctr">
            <a:spAutoFit/>
          </a:bodyPr>
          <a:lstStyle/>
          <a:p>
            <a:r>
              <a:rPr lang="en-US" sz="9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34150" y="889000"/>
            <a:ext cx="4826000" cy="10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3" name="Rectangle 2"/>
          <p:cNvSpPr/>
          <p:nvPr/>
        </p:nvSpPr>
        <p:spPr>
          <a:xfrm>
            <a:off x="1083276" y="5929752"/>
            <a:ext cx="22217447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5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1.Kết </a:t>
            </a:r>
            <a:r>
              <a:rPr lang="en-US" sz="5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5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 6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5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;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trời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5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2.Phát </a:t>
            </a:r>
            <a:r>
              <a:rPr lang="en-US" sz="5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433544" y="4323739"/>
            <a:ext cx="5254172" cy="2466106"/>
            <a:chOff x="3643086" y="304799"/>
            <a:chExt cx="2960920" cy="1389742"/>
          </a:xfrm>
          <a:solidFill>
            <a:schemeClr val="accent1"/>
          </a:solidFill>
        </p:grpSpPr>
        <p:grpSp>
          <p:nvGrpSpPr>
            <p:cNvPr id="11" name="Group 10"/>
            <p:cNvGrpSpPr/>
            <p:nvPr/>
          </p:nvGrpSpPr>
          <p:grpSpPr>
            <a:xfrm>
              <a:off x="3643086" y="304799"/>
              <a:ext cx="2960920" cy="740230"/>
              <a:chOff x="3643086" y="304799"/>
              <a:chExt cx="2960920" cy="740230"/>
            </a:xfrm>
            <a:grpFill/>
          </p:grpSpPr>
          <p:sp>
            <p:nvSpPr>
              <p:cNvPr id="17" name="Arrow: Chevron 16"/>
              <p:cNvSpPr/>
              <p:nvPr/>
            </p:nvSpPr>
            <p:spPr>
              <a:xfrm rot="16200000">
                <a:off x="364308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Arrow: Chevron 17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Arrow: Chevron 18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Arrow: Chevron 19"/>
              <p:cNvSpPr/>
              <p:nvPr/>
            </p:nvSpPr>
            <p:spPr>
              <a:xfrm rot="16200000">
                <a:off x="586377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643086" y="954311"/>
              <a:ext cx="2220690" cy="740230"/>
              <a:chOff x="3643086" y="304799"/>
              <a:chExt cx="2220690" cy="740230"/>
            </a:xfrm>
            <a:grpFill/>
          </p:grpSpPr>
          <p:sp>
            <p:nvSpPr>
              <p:cNvPr id="13" name="Arrow: Chevron 12"/>
              <p:cNvSpPr/>
              <p:nvPr/>
            </p:nvSpPr>
            <p:spPr>
              <a:xfrm rot="16200000">
                <a:off x="364308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Arrow: Chevron 13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Arrow: Chevron 14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6542857" y="2901947"/>
            <a:ext cx="11298286" cy="3170099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0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 ƠN THẦY CÔ ĐÃ LẮNG NGHE!</a:t>
            </a:r>
            <a:endParaRPr lang="id-ID" sz="1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45" y="7287781"/>
            <a:ext cx="15969436" cy="1631216"/>
          </a:xfrm>
          <a:prstGeom prst="rect">
            <a:avLst/>
          </a:prstGeom>
          <a:solidFill>
            <a:schemeClr val="accent6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0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LISTENING!</a:t>
            </a:r>
            <a:endParaRPr lang="id-ID" sz="1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Block Arc 7"/>
          <p:cNvSpPr/>
          <p:nvPr/>
        </p:nvSpPr>
        <p:spPr>
          <a:xfrm rot="7200000">
            <a:off x="14599172" y="4648988"/>
            <a:ext cx="6908800" cy="6908800"/>
          </a:xfrm>
          <a:prstGeom prst="blockArc">
            <a:avLst>
              <a:gd name="adj1" fmla="val 10800000"/>
              <a:gd name="adj2" fmla="val 43104"/>
              <a:gd name="adj3" fmla="val 1486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-1492058" y="11354714"/>
            <a:ext cx="7366944" cy="3900148"/>
            <a:chOff x="1455190" y="3852342"/>
            <a:chExt cx="3683472" cy="1950074"/>
          </a:xfrm>
          <a:solidFill>
            <a:schemeClr val="accent3"/>
          </a:solidFill>
        </p:grpSpPr>
        <p:sp>
          <p:nvSpPr>
            <p:cNvPr id="21" name="Oval 20"/>
            <p:cNvSpPr/>
            <p:nvPr/>
          </p:nvSpPr>
          <p:spPr>
            <a:xfrm>
              <a:off x="1455190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2" name="Oval 21"/>
            <p:cNvSpPr/>
            <p:nvPr/>
          </p:nvSpPr>
          <p:spPr>
            <a:xfrm>
              <a:off x="188853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3" name="Oval 22"/>
            <p:cNvSpPr/>
            <p:nvPr/>
          </p:nvSpPr>
          <p:spPr>
            <a:xfrm>
              <a:off x="232188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4" name="Oval 23"/>
            <p:cNvSpPr/>
            <p:nvPr/>
          </p:nvSpPr>
          <p:spPr>
            <a:xfrm>
              <a:off x="275523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5" name="Oval 24"/>
            <p:cNvSpPr/>
            <p:nvPr/>
          </p:nvSpPr>
          <p:spPr>
            <a:xfrm>
              <a:off x="318858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6" name="Oval 25"/>
            <p:cNvSpPr/>
            <p:nvPr/>
          </p:nvSpPr>
          <p:spPr>
            <a:xfrm>
              <a:off x="362193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7" name="Oval 26"/>
            <p:cNvSpPr/>
            <p:nvPr/>
          </p:nvSpPr>
          <p:spPr>
            <a:xfrm>
              <a:off x="405528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8" name="Oval 27"/>
            <p:cNvSpPr/>
            <p:nvPr/>
          </p:nvSpPr>
          <p:spPr>
            <a:xfrm>
              <a:off x="1455190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9" name="Oval 28"/>
            <p:cNvSpPr/>
            <p:nvPr/>
          </p:nvSpPr>
          <p:spPr>
            <a:xfrm>
              <a:off x="188853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0" name="Oval 29"/>
            <p:cNvSpPr/>
            <p:nvPr/>
          </p:nvSpPr>
          <p:spPr>
            <a:xfrm>
              <a:off x="232188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1" name="Oval 30"/>
            <p:cNvSpPr/>
            <p:nvPr/>
          </p:nvSpPr>
          <p:spPr>
            <a:xfrm>
              <a:off x="275523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2" name="Oval 31"/>
            <p:cNvSpPr/>
            <p:nvPr/>
          </p:nvSpPr>
          <p:spPr>
            <a:xfrm>
              <a:off x="318858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3" name="Oval 32"/>
            <p:cNvSpPr/>
            <p:nvPr/>
          </p:nvSpPr>
          <p:spPr>
            <a:xfrm>
              <a:off x="362193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4" name="Oval 33"/>
            <p:cNvSpPr/>
            <p:nvPr/>
          </p:nvSpPr>
          <p:spPr>
            <a:xfrm>
              <a:off x="405528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5" name="Oval 34"/>
            <p:cNvSpPr/>
            <p:nvPr/>
          </p:nvSpPr>
          <p:spPr>
            <a:xfrm>
              <a:off x="1455190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6" name="Oval 35"/>
            <p:cNvSpPr/>
            <p:nvPr/>
          </p:nvSpPr>
          <p:spPr>
            <a:xfrm>
              <a:off x="188853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7" name="Oval 36"/>
            <p:cNvSpPr/>
            <p:nvPr/>
          </p:nvSpPr>
          <p:spPr>
            <a:xfrm>
              <a:off x="232188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8" name="Oval 37"/>
            <p:cNvSpPr/>
            <p:nvPr/>
          </p:nvSpPr>
          <p:spPr>
            <a:xfrm>
              <a:off x="275523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9" name="Oval 38"/>
            <p:cNvSpPr/>
            <p:nvPr/>
          </p:nvSpPr>
          <p:spPr>
            <a:xfrm>
              <a:off x="318858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0" name="Oval 39"/>
            <p:cNvSpPr/>
            <p:nvPr/>
          </p:nvSpPr>
          <p:spPr>
            <a:xfrm>
              <a:off x="362193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1" name="Oval 40"/>
            <p:cNvSpPr/>
            <p:nvPr/>
          </p:nvSpPr>
          <p:spPr>
            <a:xfrm>
              <a:off x="405528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2" name="Oval 41"/>
            <p:cNvSpPr/>
            <p:nvPr/>
          </p:nvSpPr>
          <p:spPr>
            <a:xfrm>
              <a:off x="1455190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3" name="Oval 42"/>
            <p:cNvSpPr/>
            <p:nvPr/>
          </p:nvSpPr>
          <p:spPr>
            <a:xfrm>
              <a:off x="188853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4" name="Oval 43"/>
            <p:cNvSpPr/>
            <p:nvPr/>
          </p:nvSpPr>
          <p:spPr>
            <a:xfrm>
              <a:off x="232188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5" name="Oval 44"/>
            <p:cNvSpPr/>
            <p:nvPr/>
          </p:nvSpPr>
          <p:spPr>
            <a:xfrm>
              <a:off x="275523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6" name="Oval 45"/>
            <p:cNvSpPr/>
            <p:nvPr/>
          </p:nvSpPr>
          <p:spPr>
            <a:xfrm>
              <a:off x="318858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7" name="Oval 46"/>
            <p:cNvSpPr/>
            <p:nvPr/>
          </p:nvSpPr>
          <p:spPr>
            <a:xfrm>
              <a:off x="362193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8" name="Oval 47"/>
            <p:cNvSpPr/>
            <p:nvPr/>
          </p:nvSpPr>
          <p:spPr>
            <a:xfrm>
              <a:off x="405528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9" name="Oval 48"/>
            <p:cNvSpPr/>
            <p:nvPr/>
          </p:nvSpPr>
          <p:spPr>
            <a:xfrm>
              <a:off x="1455190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0" name="Oval 49"/>
            <p:cNvSpPr/>
            <p:nvPr/>
          </p:nvSpPr>
          <p:spPr>
            <a:xfrm>
              <a:off x="188853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1" name="Oval 50"/>
            <p:cNvSpPr/>
            <p:nvPr/>
          </p:nvSpPr>
          <p:spPr>
            <a:xfrm>
              <a:off x="232188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2" name="Oval 51"/>
            <p:cNvSpPr/>
            <p:nvPr/>
          </p:nvSpPr>
          <p:spPr>
            <a:xfrm>
              <a:off x="275523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3" name="Oval 52"/>
            <p:cNvSpPr/>
            <p:nvPr/>
          </p:nvSpPr>
          <p:spPr>
            <a:xfrm>
              <a:off x="318858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4" name="Oval 53"/>
            <p:cNvSpPr/>
            <p:nvPr/>
          </p:nvSpPr>
          <p:spPr>
            <a:xfrm>
              <a:off x="362193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5" name="Oval 54"/>
            <p:cNvSpPr/>
            <p:nvPr/>
          </p:nvSpPr>
          <p:spPr>
            <a:xfrm>
              <a:off x="405528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6" name="Oval 55"/>
            <p:cNvSpPr/>
            <p:nvPr/>
          </p:nvSpPr>
          <p:spPr>
            <a:xfrm>
              <a:off x="448863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7" name="Oval 56"/>
            <p:cNvSpPr/>
            <p:nvPr/>
          </p:nvSpPr>
          <p:spPr>
            <a:xfrm>
              <a:off x="448863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8" name="Oval 57"/>
            <p:cNvSpPr/>
            <p:nvPr/>
          </p:nvSpPr>
          <p:spPr>
            <a:xfrm>
              <a:off x="448863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9" name="Oval 58"/>
            <p:cNvSpPr/>
            <p:nvPr/>
          </p:nvSpPr>
          <p:spPr>
            <a:xfrm>
              <a:off x="448863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0" name="Oval 59"/>
            <p:cNvSpPr/>
            <p:nvPr/>
          </p:nvSpPr>
          <p:spPr>
            <a:xfrm>
              <a:off x="448863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1" name="Oval 60"/>
            <p:cNvSpPr/>
            <p:nvPr/>
          </p:nvSpPr>
          <p:spPr>
            <a:xfrm>
              <a:off x="4921987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2" name="Oval 61"/>
            <p:cNvSpPr/>
            <p:nvPr/>
          </p:nvSpPr>
          <p:spPr>
            <a:xfrm>
              <a:off x="4921987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3" name="Oval 62"/>
            <p:cNvSpPr/>
            <p:nvPr/>
          </p:nvSpPr>
          <p:spPr>
            <a:xfrm>
              <a:off x="4921987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4" name="Oval 63"/>
            <p:cNvSpPr/>
            <p:nvPr/>
          </p:nvSpPr>
          <p:spPr>
            <a:xfrm>
              <a:off x="4921987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5" name="Oval 64"/>
            <p:cNvSpPr/>
            <p:nvPr/>
          </p:nvSpPr>
          <p:spPr>
            <a:xfrm>
              <a:off x="4921987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</p:grpSp>
      <p:sp>
        <p:nvSpPr>
          <p:cNvPr id="67" name="Rectangle 66"/>
          <p:cNvSpPr/>
          <p:nvPr/>
        </p:nvSpPr>
        <p:spPr>
          <a:xfrm>
            <a:off x="2408088" y="1472380"/>
            <a:ext cx="4134768" cy="1117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ock Arc 6"/>
          <p:cNvSpPr/>
          <p:nvPr/>
        </p:nvSpPr>
        <p:spPr>
          <a:xfrm rot="18295297">
            <a:off x="17570450" y="990598"/>
            <a:ext cx="6908800" cy="6908800"/>
          </a:xfrm>
          <a:prstGeom prst="blockArc">
            <a:avLst>
              <a:gd name="adj1" fmla="val 10800000"/>
              <a:gd name="adj2" fmla="val 43104"/>
              <a:gd name="adj3" fmla="val 148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328396"/>
            <a:ext cx="5740400" cy="111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5" name="Parallelogram 4"/>
          <p:cNvSpPr/>
          <p:nvPr/>
        </p:nvSpPr>
        <p:spPr>
          <a:xfrm>
            <a:off x="-10541000" y="0"/>
            <a:ext cx="17500600" cy="13716000"/>
          </a:xfrm>
          <a:prstGeom prst="parallelogram">
            <a:avLst>
              <a:gd name="adj" fmla="val 703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14" name="Rectangle 13"/>
          <p:cNvSpPr/>
          <p:nvPr/>
        </p:nvSpPr>
        <p:spPr>
          <a:xfrm>
            <a:off x="9609665" y="982948"/>
            <a:ext cx="14605001" cy="624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5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0" indent="-685800" algn="just">
              <a:buFontTx/>
              <a:buChar char="-"/>
            </a:pP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nay,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(Internet of Things)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vi-VN" sz="5000" dirty="0" smtClean="0">
              <a:latin typeface="+mj-lt"/>
            </a:endParaRPr>
          </a:p>
          <a:p>
            <a:pPr marL="685800" lvl="0" indent="-685800" algn="just">
              <a:buFontTx/>
              <a:buChar char="-"/>
            </a:pPr>
            <a:r>
              <a:rPr lang="vi-VN" sz="5000" dirty="0" smtClean="0">
                <a:latin typeface="+mj-lt"/>
                <a:cs typeface="Times New Roman" panose="02020603050405020304" pitchFamily="18" charset="0"/>
              </a:rPr>
              <a:t>Các thiết bị tự động đã và đang mang một tiềm năng kinh tế cao.</a:t>
            </a:r>
            <a:endParaRPr lang="vi-VN" sz="5000" dirty="0" smtClean="0">
              <a:latin typeface="+mj-lt"/>
              <a:cs typeface="Times New Roman" panose="02020603050405020304" pitchFamily="18" charset="0"/>
            </a:endParaRPr>
          </a:p>
          <a:p>
            <a:pPr lvl="0" algn="just"/>
            <a:r>
              <a:rPr lang="vi-VN" sz="5000" dirty="0" smtClean="0">
                <a:latin typeface="+mj-lt"/>
                <a:cs typeface="Times New Roman" panose="02020603050405020304" pitchFamily="18" charset="0"/>
              </a:rPr>
              <a:t>=&gt; </a:t>
            </a:r>
            <a:r>
              <a:rPr lang="vi-VN" sz="5000" b="1" dirty="0" smtClean="0">
                <a:latin typeface="+mj-lt"/>
              </a:rPr>
              <a:t>Hưởng </a:t>
            </a:r>
            <a:r>
              <a:rPr lang="vi-VN" sz="5000" b="1" dirty="0">
                <a:latin typeface="+mj-lt"/>
              </a:rPr>
              <a:t>ứng phong trào này, chúng em nghiên cứu và tìm </a:t>
            </a:r>
            <a:r>
              <a:rPr lang="vi-VN" sz="5000" b="1" dirty="0" smtClean="0">
                <a:latin typeface="+mj-lt"/>
              </a:rPr>
              <a:t>cách sử </a:t>
            </a:r>
            <a:r>
              <a:rPr lang="vi-VN" sz="5000" b="1" dirty="0">
                <a:latin typeface="+mj-lt"/>
              </a:rPr>
              <a:t>dụng </a:t>
            </a:r>
            <a:r>
              <a:rPr lang="vi-VN" sz="5000" b="1" dirty="0" smtClean="0">
                <a:latin typeface="+mj-lt"/>
              </a:rPr>
              <a:t>Arduino </a:t>
            </a:r>
            <a:r>
              <a:rPr lang="vi-VN" sz="5000" b="1" dirty="0">
                <a:latin typeface="+mj-lt"/>
              </a:rPr>
              <a:t>trong công nghệ </a:t>
            </a:r>
            <a:r>
              <a:rPr lang="vi-VN" sz="5000" b="1" dirty="0" smtClean="0">
                <a:latin typeface="+mj-lt"/>
              </a:rPr>
              <a:t>chế tạo </a:t>
            </a:r>
            <a:r>
              <a:rPr lang="en-US" altLang="vi-VN" sz="5000" b="1" dirty="0" smtClean="0">
                <a:latin typeface="+mj-lt"/>
              </a:rPr>
              <a:t>xe</a:t>
            </a:r>
            <a:r>
              <a:rPr lang="vi-VN" sz="5000" b="1" dirty="0" smtClean="0">
                <a:latin typeface="+mj-lt"/>
              </a:rPr>
              <a:t> tự vận hành.</a:t>
            </a:r>
            <a:endParaRPr lang="vi-VN" sz="50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6" r="10736"/>
          <a:stretch>
            <a:fillRect/>
          </a:stretch>
        </p:blipFill>
        <p:spPr>
          <a:xfrm>
            <a:off x="118534" y="1049867"/>
            <a:ext cx="8502365" cy="85098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87467" y="9539136"/>
            <a:ext cx="14596533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vi-VN" sz="5000" b="1" dirty="0" smtClean="0">
                <a:latin typeface="+mj-lt"/>
              </a:rPr>
              <a:t>Mục </a:t>
            </a:r>
            <a:r>
              <a:rPr lang="vi-VN" sz="5000" b="1" dirty="0">
                <a:latin typeface="+mj-lt"/>
              </a:rPr>
              <a:t>tiêu đề tài</a:t>
            </a:r>
            <a:endParaRPr lang="vi-VN" sz="5000" b="1" dirty="0">
              <a:latin typeface="+mj-lt"/>
            </a:endParaRPr>
          </a:p>
          <a:p>
            <a:r>
              <a:rPr lang="vi-VN" sz="5000" dirty="0">
                <a:latin typeface="+mj-lt"/>
              </a:rPr>
              <a:t>- Tìm hiểu các thiết bị phần cứng như Arduino &amp; các loại cảm biến khác </a:t>
            </a:r>
            <a:endParaRPr lang="vi-VN" sz="5000" dirty="0">
              <a:latin typeface="+mj-lt"/>
            </a:endParaRPr>
          </a:p>
          <a:p>
            <a:r>
              <a:rPr lang="vi-VN" sz="5000" dirty="0">
                <a:latin typeface="+mj-lt"/>
              </a:rPr>
              <a:t>- Nghiên cứu và phát triển mô hình </a:t>
            </a:r>
            <a:r>
              <a:rPr lang="en-US" altLang="vi-VN" sz="5000" dirty="0">
                <a:latin typeface="+mj-lt"/>
              </a:rPr>
              <a:t>xe</a:t>
            </a:r>
            <a:r>
              <a:rPr lang="vi-VN" sz="5000" dirty="0">
                <a:latin typeface="+mj-lt"/>
              </a:rPr>
              <a:t> tự vận hành.</a:t>
            </a:r>
            <a:endParaRPr lang="vi-VN" sz="5000" dirty="0">
              <a:latin typeface="+mj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55" y="0"/>
            <a:ext cx="1062182" cy="571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9" name="TextBox 8"/>
          <p:cNvSpPr txBox="1"/>
          <p:nvPr/>
        </p:nvSpPr>
        <p:spPr>
          <a:xfrm>
            <a:off x="9499606" y="3255430"/>
            <a:ext cx="14579600" cy="1477328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99606" y="4733528"/>
            <a:ext cx="14613461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5000" dirty="0" smtClean="0">
                <a:latin typeface="+mj-lt"/>
              </a:rPr>
              <a:t>-  </a:t>
            </a:r>
            <a:r>
              <a:rPr lang="vi-VN" sz="5000" dirty="0">
                <a:latin typeface="+mj-lt"/>
              </a:rPr>
              <a:t>Ở Việt Nam : </a:t>
            </a:r>
            <a:r>
              <a:rPr lang="en-US" altLang="vi-VN" sz="5000" dirty="0">
                <a:latin typeface="+mj-lt"/>
              </a:rPr>
              <a:t>Mô hình xe thăm dò địa hình và vẽ bản đồ - Một sản phẩm từ cuộc thi TI MCU Contest 2013.</a:t>
            </a:r>
            <a:endParaRPr lang="en-US" altLang="vi-VN" sz="5000" dirty="0">
              <a:latin typeface="+mj-lt"/>
            </a:endParaRPr>
          </a:p>
        </p:txBody>
      </p:sp>
      <p:sp>
        <p:nvSpPr>
          <p:cNvPr id="3" name="Oval 2"/>
          <p:cNvSpPr/>
          <p:nvPr/>
        </p:nvSpPr>
        <p:spPr>
          <a:xfrm>
            <a:off x="8902700" y="-3289300"/>
            <a:ext cx="6578600" cy="6578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grpSp>
        <p:nvGrpSpPr>
          <p:cNvPr id="11" name="Group 10"/>
          <p:cNvGrpSpPr/>
          <p:nvPr/>
        </p:nvGrpSpPr>
        <p:grpSpPr>
          <a:xfrm rot="16200000">
            <a:off x="12251442" y="-613091"/>
            <a:ext cx="5254172" cy="2466106"/>
            <a:chOff x="3643086" y="304799"/>
            <a:chExt cx="2960920" cy="1389742"/>
          </a:xfrm>
          <a:solidFill>
            <a:schemeClr val="accent4"/>
          </a:solidFill>
        </p:grpSpPr>
        <p:grpSp>
          <p:nvGrpSpPr>
            <p:cNvPr id="12" name="Group 11"/>
            <p:cNvGrpSpPr/>
            <p:nvPr/>
          </p:nvGrpSpPr>
          <p:grpSpPr>
            <a:xfrm>
              <a:off x="3643086" y="304799"/>
              <a:ext cx="2960920" cy="740230"/>
              <a:chOff x="3643086" y="304799"/>
              <a:chExt cx="2960920" cy="740230"/>
            </a:xfrm>
            <a:grpFill/>
          </p:grpSpPr>
          <p:sp>
            <p:nvSpPr>
              <p:cNvPr id="18" name="Arrow: Chevron 17"/>
              <p:cNvSpPr/>
              <p:nvPr/>
            </p:nvSpPr>
            <p:spPr>
              <a:xfrm rot="16200000">
                <a:off x="364308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Arrow: Chevron 18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Arrow: Chevron 19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Arrow: Chevron 20"/>
              <p:cNvSpPr/>
              <p:nvPr/>
            </p:nvSpPr>
            <p:spPr>
              <a:xfrm rot="16200000">
                <a:off x="586377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643086" y="954311"/>
              <a:ext cx="2960920" cy="740230"/>
              <a:chOff x="3643086" y="304799"/>
              <a:chExt cx="2960920" cy="740230"/>
            </a:xfrm>
            <a:grpFill/>
          </p:grpSpPr>
          <p:sp>
            <p:nvSpPr>
              <p:cNvPr id="14" name="Arrow: Chevron 13"/>
              <p:cNvSpPr/>
              <p:nvPr/>
            </p:nvSpPr>
            <p:spPr>
              <a:xfrm rot="16200000">
                <a:off x="364308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Arrow: Chevron 14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Arrow: Chevron 15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Arrow: Chevron 16"/>
              <p:cNvSpPr/>
              <p:nvPr/>
            </p:nvSpPr>
            <p:spPr>
              <a:xfrm rot="16200000">
                <a:off x="586377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9499600" y="9843770"/>
            <a:ext cx="14681200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000" dirty="0" smtClean="0">
                <a:latin typeface="+mj-lt"/>
              </a:rPr>
              <a:t>- </a:t>
            </a:r>
            <a:r>
              <a:rPr lang="en-US" altLang="vi-VN" sz="5000" dirty="0" smtClean="0">
                <a:latin typeface="+mj-lt"/>
              </a:rPr>
              <a:t>Xe tự hành Curiosity Rover thăm dò sao Hỏa.</a:t>
            </a:r>
            <a:endParaRPr lang="en-US" altLang="vi-VN" sz="5000" dirty="0" smtClean="0">
              <a:latin typeface="+mj-lt"/>
            </a:endParaRPr>
          </a:p>
          <a:p>
            <a:endParaRPr lang="vi-VN" sz="5000" dirty="0" smtClean="0">
              <a:latin typeface="+mj-lt"/>
            </a:endParaRPr>
          </a:p>
          <a:p>
            <a:endParaRPr lang="vi-VN" dirty="0"/>
          </a:p>
        </p:txBody>
      </p:sp>
      <p:pic>
        <p:nvPicPr>
          <p:cNvPr id="23" name="Picture Placeholder 10" descr="C:\Users\leduc\Downloads\Robot tham do dia hinh_0023.JPGRobot tham do dia hinh_00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55" y="1598287"/>
            <a:ext cx="9498245" cy="562102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4" name="Picture Placeholder 3" descr="xetuhanh-700x366-1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34925" y="8064500"/>
            <a:ext cx="9464675" cy="494855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55" y="0"/>
            <a:ext cx="1062182" cy="571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9" name="TextBox 8"/>
          <p:cNvSpPr txBox="1"/>
          <p:nvPr/>
        </p:nvSpPr>
        <p:spPr>
          <a:xfrm>
            <a:off x="9499606" y="3255906"/>
            <a:ext cx="14579600" cy="1476375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yêu cầu đặt ra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99606" y="4733528"/>
            <a:ext cx="14613461" cy="7477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9600" dirty="0" smtClean="0">
                <a:latin typeface="+mj-lt"/>
              </a:rPr>
              <a:t>-  </a:t>
            </a:r>
            <a:r>
              <a:rPr lang="en-US" altLang="vi-VN" sz="9600" dirty="0" smtClean="0">
                <a:latin typeface="+mj-lt"/>
              </a:rPr>
              <a:t>Xe cần có khả năng xác định hướng đi dựa theo vị trí của xe và tọa độ đích đến</a:t>
            </a:r>
            <a:endParaRPr lang="en-US" altLang="vi-VN" sz="9600" dirty="0" smtClean="0">
              <a:latin typeface="+mj-lt"/>
            </a:endParaRPr>
          </a:p>
          <a:p>
            <a:r>
              <a:rPr lang="en-US" altLang="vi-VN" sz="9600" dirty="0" smtClean="0">
                <a:latin typeface="+mj-lt"/>
              </a:rPr>
              <a:t>- Có khả năng tự tránh được vật cản, chướng ngại vật</a:t>
            </a:r>
            <a:endParaRPr lang="en-US" altLang="vi-VN" sz="9600" dirty="0" smtClean="0">
              <a:latin typeface="+mj-lt"/>
            </a:endParaRPr>
          </a:p>
        </p:txBody>
      </p:sp>
      <p:sp>
        <p:nvSpPr>
          <p:cNvPr id="3" name="Oval 2"/>
          <p:cNvSpPr/>
          <p:nvPr/>
        </p:nvSpPr>
        <p:spPr>
          <a:xfrm>
            <a:off x="8902700" y="-3289300"/>
            <a:ext cx="6578600" cy="6578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grpSp>
        <p:nvGrpSpPr>
          <p:cNvPr id="11" name="Group 10"/>
          <p:cNvGrpSpPr/>
          <p:nvPr/>
        </p:nvGrpSpPr>
        <p:grpSpPr>
          <a:xfrm rot="16200000">
            <a:off x="12251442" y="-613091"/>
            <a:ext cx="5254172" cy="2466106"/>
            <a:chOff x="3643086" y="304799"/>
            <a:chExt cx="2960920" cy="1389742"/>
          </a:xfrm>
          <a:solidFill>
            <a:schemeClr val="accent4"/>
          </a:solidFill>
        </p:grpSpPr>
        <p:grpSp>
          <p:nvGrpSpPr>
            <p:cNvPr id="12" name="Group 11"/>
            <p:cNvGrpSpPr/>
            <p:nvPr/>
          </p:nvGrpSpPr>
          <p:grpSpPr>
            <a:xfrm>
              <a:off x="3643086" y="304799"/>
              <a:ext cx="2960920" cy="740230"/>
              <a:chOff x="3643086" y="304799"/>
              <a:chExt cx="2960920" cy="740230"/>
            </a:xfrm>
            <a:grpFill/>
          </p:grpSpPr>
          <p:sp>
            <p:nvSpPr>
              <p:cNvPr id="18" name="Arrow: Chevron 17"/>
              <p:cNvSpPr/>
              <p:nvPr/>
            </p:nvSpPr>
            <p:spPr>
              <a:xfrm rot="16200000">
                <a:off x="364308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Arrow: Chevron 18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Arrow: Chevron 19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Arrow: Chevron 20"/>
              <p:cNvSpPr/>
              <p:nvPr/>
            </p:nvSpPr>
            <p:spPr>
              <a:xfrm rot="16200000">
                <a:off x="586377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643086" y="954311"/>
              <a:ext cx="2960920" cy="740230"/>
              <a:chOff x="3643086" y="304799"/>
              <a:chExt cx="2960920" cy="740230"/>
            </a:xfrm>
            <a:grpFill/>
          </p:grpSpPr>
          <p:sp>
            <p:nvSpPr>
              <p:cNvPr id="14" name="Arrow: Chevron 13"/>
              <p:cNvSpPr/>
              <p:nvPr/>
            </p:nvSpPr>
            <p:spPr>
              <a:xfrm rot="16200000">
                <a:off x="364308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Arrow: Chevron 14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Arrow: Chevron 15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Arrow: Chevron 16"/>
              <p:cNvSpPr/>
              <p:nvPr/>
            </p:nvSpPr>
            <p:spPr>
              <a:xfrm rot="16200000">
                <a:off x="586377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3" name="Picture Placeholder 10" descr="C:\Users\leduc\Downloads\windrose-296407_960_720.pngwindrose-296407_960_72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171108" y="3247382"/>
            <a:ext cx="5158740" cy="4965700"/>
          </a:xfrm>
          <a:prstGeom prst="rect">
            <a:avLst/>
          </a:prstGeom>
          <a:noFill/>
        </p:spPr>
      </p:pic>
      <p:pic>
        <p:nvPicPr>
          <p:cNvPr id="4" name="Picture Placeholder 3" descr="C:\Users\leduc\Downloads\download.pngdownload"/>
          <p:cNvPicPr>
            <a:picLocks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>
          <a:xfrm>
            <a:off x="1270" y="8545830"/>
            <a:ext cx="9383395" cy="488823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4827251" y="3095625"/>
            <a:ext cx="7524750" cy="75247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15" name="Rectangle 14"/>
          <p:cNvSpPr/>
          <p:nvPr/>
        </p:nvSpPr>
        <p:spPr>
          <a:xfrm>
            <a:off x="7046571" y="1676400"/>
            <a:ext cx="10363200" cy="1036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12" name="TextBox 11"/>
          <p:cNvSpPr txBox="1"/>
          <p:nvPr/>
        </p:nvSpPr>
        <p:spPr>
          <a:xfrm>
            <a:off x="7255437" y="476"/>
            <a:ext cx="9945370" cy="1476375"/>
          </a:xfrm>
          <a:prstGeom prst="rect">
            <a:avLst/>
          </a:prstGeom>
          <a:solidFill>
            <a:schemeClr val="accent4"/>
          </a:solidFill>
        </p:spPr>
        <p:txBody>
          <a:bodyPr wrap="none" rtlCol="0" anchor="ctr">
            <a:spAutoFit/>
          </a:bodyPr>
          <a:lstStyle/>
          <a:p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thiết bị sử dụng  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328615" y="0"/>
            <a:ext cx="1062182" cy="571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8" name="Rectangle 7"/>
          <p:cNvSpPr/>
          <p:nvPr/>
        </p:nvSpPr>
        <p:spPr>
          <a:xfrm>
            <a:off x="0" y="12042092"/>
            <a:ext cx="6172200" cy="10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pic>
        <p:nvPicPr>
          <p:cNvPr id="3" name="Picture Placeholder 2" descr="GP2Y0A710K0F copy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166495" y="980440"/>
            <a:ext cx="4354830" cy="3266440"/>
          </a:xfrm>
          <a:prstGeom prst="rect">
            <a:avLst/>
          </a:prstGeom>
          <a:noFill/>
        </p:spPr>
      </p:pic>
      <p:pic>
        <p:nvPicPr>
          <p:cNvPr id="6" name="Picture Placeholder 5" descr="labansolsm303"/>
          <p:cNvPicPr>
            <a:picLocks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20771485" y="3245485"/>
            <a:ext cx="365760" cy="365760"/>
          </a:xfrm>
          <a:prstGeom prst="rect">
            <a:avLst/>
          </a:prstGeom>
          <a:noFill/>
        </p:spPr>
      </p:pic>
      <p:pic>
        <p:nvPicPr>
          <p:cNvPr id="9" name="Picture Placeholder 8" descr="l298 breakout board-800x800 copy"/>
          <p:cNvPicPr>
            <a:picLocks noChangeAspect="1"/>
          </p:cNvPicPr>
          <p:nvPr>
            <p:ph type="pic" sz="quarter" idx="12"/>
          </p:nvPr>
        </p:nvPicPr>
        <p:blipFill>
          <a:blip r:embed="rId3"/>
          <a:stretch>
            <a:fillRect/>
          </a:stretch>
        </p:blipFill>
        <p:spPr>
          <a:xfrm>
            <a:off x="4457065" y="5715000"/>
            <a:ext cx="5019040" cy="5019040"/>
          </a:xfrm>
          <a:prstGeom prst="rect">
            <a:avLst/>
          </a:prstGeom>
          <a:noFill/>
        </p:spPr>
      </p:pic>
      <p:pic>
        <p:nvPicPr>
          <p:cNvPr id="10" name="Picture 9" descr="srf04-ultrasonic-distance-measuring-module-500x500 cop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9080" y="1468120"/>
            <a:ext cx="3618230" cy="3618230"/>
          </a:xfrm>
          <a:prstGeom prst="rect">
            <a:avLst/>
          </a:prstGeom>
        </p:spPr>
      </p:pic>
      <p:pic>
        <p:nvPicPr>
          <p:cNvPr id="11" name="Picture 10" descr="dongcoDCV3 cop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6887845"/>
            <a:ext cx="3032760" cy="3032760"/>
          </a:xfrm>
          <a:prstGeom prst="rect">
            <a:avLst/>
          </a:prstGeom>
        </p:spPr>
      </p:pic>
      <p:pic>
        <p:nvPicPr>
          <p:cNvPr id="13" name="Picture 12" descr="0J149.1200 copy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325" y="980440"/>
            <a:ext cx="4391025" cy="4105910"/>
          </a:xfrm>
          <a:prstGeom prst="rect">
            <a:avLst/>
          </a:prstGeom>
        </p:spPr>
      </p:pic>
      <p:pic>
        <p:nvPicPr>
          <p:cNvPr id="16" name="Picture 15" descr="ublox gps-800x800 copy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2350" y="5086350"/>
            <a:ext cx="5083810" cy="5083810"/>
          </a:xfrm>
          <a:prstGeom prst="rect">
            <a:avLst/>
          </a:prstGeom>
        </p:spPr>
      </p:pic>
      <p:pic>
        <p:nvPicPr>
          <p:cNvPr id="17" name="Picture 16" descr="a000067_featured_2 copy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151995" y="2212340"/>
            <a:ext cx="14640560" cy="929068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7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grpSp>
        <p:nvGrpSpPr>
          <p:cNvPr id="11" name="Group 10"/>
          <p:cNvGrpSpPr/>
          <p:nvPr/>
        </p:nvGrpSpPr>
        <p:grpSpPr>
          <a:xfrm rot="16200000">
            <a:off x="-336743" y="3348769"/>
            <a:ext cx="3073790" cy="1442718"/>
            <a:chOff x="3643086" y="304799"/>
            <a:chExt cx="2960920" cy="1389742"/>
          </a:xfrm>
          <a:solidFill>
            <a:schemeClr val="accent5"/>
          </a:solidFill>
        </p:grpSpPr>
        <p:grpSp>
          <p:nvGrpSpPr>
            <p:cNvPr id="12" name="Group 11"/>
            <p:cNvGrpSpPr/>
            <p:nvPr/>
          </p:nvGrpSpPr>
          <p:grpSpPr>
            <a:xfrm>
              <a:off x="3643086" y="304799"/>
              <a:ext cx="2960920" cy="740230"/>
              <a:chOff x="3643086" y="304799"/>
              <a:chExt cx="2960920" cy="740230"/>
            </a:xfrm>
            <a:grpFill/>
          </p:grpSpPr>
          <p:sp>
            <p:nvSpPr>
              <p:cNvPr id="18" name="Arrow: Chevron 17"/>
              <p:cNvSpPr/>
              <p:nvPr/>
            </p:nvSpPr>
            <p:spPr>
              <a:xfrm rot="16200000">
                <a:off x="364308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Arrow: Chevron 18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Arrow: Chevron 19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Arrow: Chevron 20"/>
              <p:cNvSpPr/>
              <p:nvPr/>
            </p:nvSpPr>
            <p:spPr>
              <a:xfrm rot="16200000">
                <a:off x="586377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383316" y="954311"/>
              <a:ext cx="2220690" cy="740230"/>
              <a:chOff x="4383316" y="304799"/>
              <a:chExt cx="2220690" cy="740230"/>
            </a:xfrm>
            <a:grpFill/>
          </p:grpSpPr>
          <p:sp>
            <p:nvSpPr>
              <p:cNvPr id="15" name="Arrow: Chevron 14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Arrow: Chevron 15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Arrow: Chevron 16"/>
              <p:cNvSpPr/>
              <p:nvPr/>
            </p:nvSpPr>
            <p:spPr>
              <a:xfrm rot="16200000">
                <a:off x="586377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" name="Block Arc 5"/>
          <p:cNvSpPr/>
          <p:nvPr/>
        </p:nvSpPr>
        <p:spPr>
          <a:xfrm rot="5400000">
            <a:off x="17475200" y="4551678"/>
            <a:ext cx="6908800" cy="6908800"/>
          </a:xfrm>
          <a:prstGeom prst="blockArc">
            <a:avLst>
              <a:gd name="adj1" fmla="val 10800000"/>
              <a:gd name="adj2" fmla="val 43104"/>
              <a:gd name="adj3" fmla="val 1486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9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9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9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9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7816900" y="642553"/>
            <a:ext cx="7524750" cy="53381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pic>
        <p:nvPicPr>
          <p:cNvPr id="24" name="Picture 2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0319" y="2296156"/>
            <a:ext cx="19439466" cy="11419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" y="632207"/>
            <a:ext cx="7324575" cy="1476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đồ vận hành</a:t>
            </a:r>
            <a:endParaRPr lang="en-US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-4071220" y="11337626"/>
            <a:ext cx="7366944" cy="3900148"/>
            <a:chOff x="1455190" y="3852342"/>
            <a:chExt cx="3683472" cy="1950074"/>
          </a:xfrm>
          <a:solidFill>
            <a:schemeClr val="accent1"/>
          </a:solidFill>
        </p:grpSpPr>
        <p:sp>
          <p:nvSpPr>
            <p:cNvPr id="19" name="Oval 18"/>
            <p:cNvSpPr/>
            <p:nvPr/>
          </p:nvSpPr>
          <p:spPr>
            <a:xfrm>
              <a:off x="1455190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0" name="Oval 19"/>
            <p:cNvSpPr/>
            <p:nvPr/>
          </p:nvSpPr>
          <p:spPr>
            <a:xfrm>
              <a:off x="188853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1" name="Oval 20"/>
            <p:cNvSpPr/>
            <p:nvPr/>
          </p:nvSpPr>
          <p:spPr>
            <a:xfrm>
              <a:off x="232188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2" name="Oval 21"/>
            <p:cNvSpPr/>
            <p:nvPr/>
          </p:nvSpPr>
          <p:spPr>
            <a:xfrm>
              <a:off x="275523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3" name="Oval 22"/>
            <p:cNvSpPr/>
            <p:nvPr/>
          </p:nvSpPr>
          <p:spPr>
            <a:xfrm>
              <a:off x="318858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4" name="Oval 23"/>
            <p:cNvSpPr/>
            <p:nvPr/>
          </p:nvSpPr>
          <p:spPr>
            <a:xfrm>
              <a:off x="362193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5" name="Oval 24"/>
            <p:cNvSpPr/>
            <p:nvPr/>
          </p:nvSpPr>
          <p:spPr>
            <a:xfrm>
              <a:off x="405528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6" name="Oval 25"/>
            <p:cNvSpPr/>
            <p:nvPr/>
          </p:nvSpPr>
          <p:spPr>
            <a:xfrm>
              <a:off x="1455190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7" name="Oval 26"/>
            <p:cNvSpPr/>
            <p:nvPr/>
          </p:nvSpPr>
          <p:spPr>
            <a:xfrm>
              <a:off x="188853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8" name="Oval 27"/>
            <p:cNvSpPr/>
            <p:nvPr/>
          </p:nvSpPr>
          <p:spPr>
            <a:xfrm>
              <a:off x="232188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9" name="Oval 28"/>
            <p:cNvSpPr/>
            <p:nvPr/>
          </p:nvSpPr>
          <p:spPr>
            <a:xfrm>
              <a:off x="275523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0" name="Oval 29"/>
            <p:cNvSpPr/>
            <p:nvPr/>
          </p:nvSpPr>
          <p:spPr>
            <a:xfrm>
              <a:off x="318858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1" name="Oval 30"/>
            <p:cNvSpPr/>
            <p:nvPr/>
          </p:nvSpPr>
          <p:spPr>
            <a:xfrm>
              <a:off x="362193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2" name="Oval 31"/>
            <p:cNvSpPr/>
            <p:nvPr/>
          </p:nvSpPr>
          <p:spPr>
            <a:xfrm>
              <a:off x="405528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3" name="Oval 32"/>
            <p:cNvSpPr/>
            <p:nvPr/>
          </p:nvSpPr>
          <p:spPr>
            <a:xfrm>
              <a:off x="1455190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4" name="Oval 33"/>
            <p:cNvSpPr/>
            <p:nvPr/>
          </p:nvSpPr>
          <p:spPr>
            <a:xfrm>
              <a:off x="188853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5" name="Oval 34"/>
            <p:cNvSpPr/>
            <p:nvPr/>
          </p:nvSpPr>
          <p:spPr>
            <a:xfrm>
              <a:off x="232188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6" name="Oval 35"/>
            <p:cNvSpPr/>
            <p:nvPr/>
          </p:nvSpPr>
          <p:spPr>
            <a:xfrm>
              <a:off x="275523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7" name="Oval 36"/>
            <p:cNvSpPr/>
            <p:nvPr/>
          </p:nvSpPr>
          <p:spPr>
            <a:xfrm>
              <a:off x="318858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8" name="Oval 37"/>
            <p:cNvSpPr/>
            <p:nvPr/>
          </p:nvSpPr>
          <p:spPr>
            <a:xfrm>
              <a:off x="362193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9" name="Oval 38"/>
            <p:cNvSpPr/>
            <p:nvPr/>
          </p:nvSpPr>
          <p:spPr>
            <a:xfrm>
              <a:off x="405528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0" name="Oval 39"/>
            <p:cNvSpPr/>
            <p:nvPr/>
          </p:nvSpPr>
          <p:spPr>
            <a:xfrm>
              <a:off x="1455190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1" name="Oval 40"/>
            <p:cNvSpPr/>
            <p:nvPr/>
          </p:nvSpPr>
          <p:spPr>
            <a:xfrm>
              <a:off x="188853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2" name="Oval 41"/>
            <p:cNvSpPr/>
            <p:nvPr/>
          </p:nvSpPr>
          <p:spPr>
            <a:xfrm>
              <a:off x="232188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3" name="Oval 42"/>
            <p:cNvSpPr/>
            <p:nvPr/>
          </p:nvSpPr>
          <p:spPr>
            <a:xfrm>
              <a:off x="275523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4" name="Oval 43"/>
            <p:cNvSpPr/>
            <p:nvPr/>
          </p:nvSpPr>
          <p:spPr>
            <a:xfrm>
              <a:off x="318858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5" name="Oval 44"/>
            <p:cNvSpPr/>
            <p:nvPr/>
          </p:nvSpPr>
          <p:spPr>
            <a:xfrm>
              <a:off x="362193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6" name="Oval 45"/>
            <p:cNvSpPr/>
            <p:nvPr/>
          </p:nvSpPr>
          <p:spPr>
            <a:xfrm>
              <a:off x="405528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7" name="Oval 46"/>
            <p:cNvSpPr/>
            <p:nvPr/>
          </p:nvSpPr>
          <p:spPr>
            <a:xfrm>
              <a:off x="1455190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8" name="Oval 47"/>
            <p:cNvSpPr/>
            <p:nvPr/>
          </p:nvSpPr>
          <p:spPr>
            <a:xfrm>
              <a:off x="188853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9" name="Oval 48"/>
            <p:cNvSpPr/>
            <p:nvPr/>
          </p:nvSpPr>
          <p:spPr>
            <a:xfrm>
              <a:off x="232188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0" name="Oval 49"/>
            <p:cNvSpPr/>
            <p:nvPr/>
          </p:nvSpPr>
          <p:spPr>
            <a:xfrm>
              <a:off x="275523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1" name="Oval 50"/>
            <p:cNvSpPr/>
            <p:nvPr/>
          </p:nvSpPr>
          <p:spPr>
            <a:xfrm>
              <a:off x="318858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2" name="Oval 51"/>
            <p:cNvSpPr/>
            <p:nvPr/>
          </p:nvSpPr>
          <p:spPr>
            <a:xfrm>
              <a:off x="362193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3" name="Oval 52"/>
            <p:cNvSpPr/>
            <p:nvPr/>
          </p:nvSpPr>
          <p:spPr>
            <a:xfrm>
              <a:off x="405528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4" name="Oval 53"/>
            <p:cNvSpPr/>
            <p:nvPr/>
          </p:nvSpPr>
          <p:spPr>
            <a:xfrm>
              <a:off x="448863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5" name="Oval 54"/>
            <p:cNvSpPr/>
            <p:nvPr/>
          </p:nvSpPr>
          <p:spPr>
            <a:xfrm>
              <a:off x="448863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6" name="Oval 55"/>
            <p:cNvSpPr/>
            <p:nvPr/>
          </p:nvSpPr>
          <p:spPr>
            <a:xfrm>
              <a:off x="448863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7" name="Oval 56"/>
            <p:cNvSpPr/>
            <p:nvPr/>
          </p:nvSpPr>
          <p:spPr>
            <a:xfrm>
              <a:off x="448863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8" name="Oval 57"/>
            <p:cNvSpPr/>
            <p:nvPr/>
          </p:nvSpPr>
          <p:spPr>
            <a:xfrm>
              <a:off x="448863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9" name="Oval 58"/>
            <p:cNvSpPr/>
            <p:nvPr/>
          </p:nvSpPr>
          <p:spPr>
            <a:xfrm>
              <a:off x="4921987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0" name="Oval 59"/>
            <p:cNvSpPr/>
            <p:nvPr/>
          </p:nvSpPr>
          <p:spPr>
            <a:xfrm>
              <a:off x="4921987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1" name="Oval 60"/>
            <p:cNvSpPr/>
            <p:nvPr/>
          </p:nvSpPr>
          <p:spPr>
            <a:xfrm>
              <a:off x="4921987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2" name="Oval 61"/>
            <p:cNvSpPr/>
            <p:nvPr/>
          </p:nvSpPr>
          <p:spPr>
            <a:xfrm>
              <a:off x="4921987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3" name="Oval 62"/>
            <p:cNvSpPr/>
            <p:nvPr/>
          </p:nvSpPr>
          <p:spPr>
            <a:xfrm>
              <a:off x="4921987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203200" y="2580640"/>
            <a:ext cx="12689205" cy="778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Trạng thái chuẩn bị: 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Khởi tạo các thiết bị cảm ứng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Trạng thái hoạt động: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Thu thập dữ liệu: thu và tính các dữ liệu          đo từ các cảm biến khoảng cách, la bàn, GPS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Điều khiển: tính các thông số điều khiển  		theo phương pháp điều khiển mờ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+ Vận hành: tính điện áp lên các động cơ 			theo các thống số điều khiển và  vận hành 		động cơ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Placeholder 1" descr="sodovanhanh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4843125" y="396875"/>
            <a:ext cx="6167120" cy="1224026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" y="631730"/>
            <a:ext cx="7324575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-4071220" y="11337626"/>
            <a:ext cx="7366944" cy="3900148"/>
            <a:chOff x="1455190" y="3852342"/>
            <a:chExt cx="3683472" cy="1950074"/>
          </a:xfrm>
          <a:solidFill>
            <a:schemeClr val="accent1"/>
          </a:solidFill>
        </p:grpSpPr>
        <p:sp>
          <p:nvSpPr>
            <p:cNvPr id="19" name="Oval 18"/>
            <p:cNvSpPr/>
            <p:nvPr/>
          </p:nvSpPr>
          <p:spPr>
            <a:xfrm>
              <a:off x="1455190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0" name="Oval 19"/>
            <p:cNvSpPr/>
            <p:nvPr/>
          </p:nvSpPr>
          <p:spPr>
            <a:xfrm>
              <a:off x="188853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1" name="Oval 20"/>
            <p:cNvSpPr/>
            <p:nvPr/>
          </p:nvSpPr>
          <p:spPr>
            <a:xfrm>
              <a:off x="232188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2" name="Oval 21"/>
            <p:cNvSpPr/>
            <p:nvPr/>
          </p:nvSpPr>
          <p:spPr>
            <a:xfrm>
              <a:off x="275523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3" name="Oval 22"/>
            <p:cNvSpPr/>
            <p:nvPr/>
          </p:nvSpPr>
          <p:spPr>
            <a:xfrm>
              <a:off x="318858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4" name="Oval 23"/>
            <p:cNvSpPr/>
            <p:nvPr/>
          </p:nvSpPr>
          <p:spPr>
            <a:xfrm>
              <a:off x="362193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5" name="Oval 24"/>
            <p:cNvSpPr/>
            <p:nvPr/>
          </p:nvSpPr>
          <p:spPr>
            <a:xfrm>
              <a:off x="405528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6" name="Oval 25"/>
            <p:cNvSpPr/>
            <p:nvPr/>
          </p:nvSpPr>
          <p:spPr>
            <a:xfrm>
              <a:off x="1455190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7" name="Oval 26"/>
            <p:cNvSpPr/>
            <p:nvPr/>
          </p:nvSpPr>
          <p:spPr>
            <a:xfrm>
              <a:off x="188853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8" name="Oval 27"/>
            <p:cNvSpPr/>
            <p:nvPr/>
          </p:nvSpPr>
          <p:spPr>
            <a:xfrm>
              <a:off x="232188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9" name="Oval 28"/>
            <p:cNvSpPr/>
            <p:nvPr/>
          </p:nvSpPr>
          <p:spPr>
            <a:xfrm>
              <a:off x="275523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0" name="Oval 29"/>
            <p:cNvSpPr/>
            <p:nvPr/>
          </p:nvSpPr>
          <p:spPr>
            <a:xfrm>
              <a:off x="318858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1" name="Oval 30"/>
            <p:cNvSpPr/>
            <p:nvPr/>
          </p:nvSpPr>
          <p:spPr>
            <a:xfrm>
              <a:off x="362193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2" name="Oval 31"/>
            <p:cNvSpPr/>
            <p:nvPr/>
          </p:nvSpPr>
          <p:spPr>
            <a:xfrm>
              <a:off x="405528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3" name="Oval 32"/>
            <p:cNvSpPr/>
            <p:nvPr/>
          </p:nvSpPr>
          <p:spPr>
            <a:xfrm>
              <a:off x="1455190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4" name="Oval 33"/>
            <p:cNvSpPr/>
            <p:nvPr/>
          </p:nvSpPr>
          <p:spPr>
            <a:xfrm>
              <a:off x="188853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5" name="Oval 34"/>
            <p:cNvSpPr/>
            <p:nvPr/>
          </p:nvSpPr>
          <p:spPr>
            <a:xfrm>
              <a:off x="232188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6" name="Oval 35"/>
            <p:cNvSpPr/>
            <p:nvPr/>
          </p:nvSpPr>
          <p:spPr>
            <a:xfrm>
              <a:off x="275523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7" name="Oval 36"/>
            <p:cNvSpPr/>
            <p:nvPr/>
          </p:nvSpPr>
          <p:spPr>
            <a:xfrm>
              <a:off x="318858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8" name="Oval 37"/>
            <p:cNvSpPr/>
            <p:nvPr/>
          </p:nvSpPr>
          <p:spPr>
            <a:xfrm>
              <a:off x="362193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9" name="Oval 38"/>
            <p:cNvSpPr/>
            <p:nvPr/>
          </p:nvSpPr>
          <p:spPr>
            <a:xfrm>
              <a:off x="405528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0" name="Oval 39"/>
            <p:cNvSpPr/>
            <p:nvPr/>
          </p:nvSpPr>
          <p:spPr>
            <a:xfrm>
              <a:off x="1455190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1" name="Oval 40"/>
            <p:cNvSpPr/>
            <p:nvPr/>
          </p:nvSpPr>
          <p:spPr>
            <a:xfrm>
              <a:off x="188853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2" name="Oval 41"/>
            <p:cNvSpPr/>
            <p:nvPr/>
          </p:nvSpPr>
          <p:spPr>
            <a:xfrm>
              <a:off x="232188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3" name="Oval 42"/>
            <p:cNvSpPr/>
            <p:nvPr/>
          </p:nvSpPr>
          <p:spPr>
            <a:xfrm>
              <a:off x="275523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4" name="Oval 43"/>
            <p:cNvSpPr/>
            <p:nvPr/>
          </p:nvSpPr>
          <p:spPr>
            <a:xfrm>
              <a:off x="318858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5" name="Oval 44"/>
            <p:cNvSpPr/>
            <p:nvPr/>
          </p:nvSpPr>
          <p:spPr>
            <a:xfrm>
              <a:off x="362193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6" name="Oval 45"/>
            <p:cNvSpPr/>
            <p:nvPr/>
          </p:nvSpPr>
          <p:spPr>
            <a:xfrm>
              <a:off x="405528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7" name="Oval 46"/>
            <p:cNvSpPr/>
            <p:nvPr/>
          </p:nvSpPr>
          <p:spPr>
            <a:xfrm>
              <a:off x="1455190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8" name="Oval 47"/>
            <p:cNvSpPr/>
            <p:nvPr/>
          </p:nvSpPr>
          <p:spPr>
            <a:xfrm>
              <a:off x="188853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9" name="Oval 48"/>
            <p:cNvSpPr/>
            <p:nvPr/>
          </p:nvSpPr>
          <p:spPr>
            <a:xfrm>
              <a:off x="232188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0" name="Oval 49"/>
            <p:cNvSpPr/>
            <p:nvPr/>
          </p:nvSpPr>
          <p:spPr>
            <a:xfrm>
              <a:off x="275523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1" name="Oval 50"/>
            <p:cNvSpPr/>
            <p:nvPr/>
          </p:nvSpPr>
          <p:spPr>
            <a:xfrm>
              <a:off x="318858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2" name="Oval 51"/>
            <p:cNvSpPr/>
            <p:nvPr/>
          </p:nvSpPr>
          <p:spPr>
            <a:xfrm>
              <a:off x="362193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3" name="Oval 52"/>
            <p:cNvSpPr/>
            <p:nvPr/>
          </p:nvSpPr>
          <p:spPr>
            <a:xfrm>
              <a:off x="405528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4" name="Oval 53"/>
            <p:cNvSpPr/>
            <p:nvPr/>
          </p:nvSpPr>
          <p:spPr>
            <a:xfrm>
              <a:off x="448863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5" name="Oval 54"/>
            <p:cNvSpPr/>
            <p:nvPr/>
          </p:nvSpPr>
          <p:spPr>
            <a:xfrm>
              <a:off x="448863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6" name="Oval 55"/>
            <p:cNvSpPr/>
            <p:nvPr/>
          </p:nvSpPr>
          <p:spPr>
            <a:xfrm>
              <a:off x="448863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7" name="Oval 56"/>
            <p:cNvSpPr/>
            <p:nvPr/>
          </p:nvSpPr>
          <p:spPr>
            <a:xfrm>
              <a:off x="448863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8" name="Oval 57"/>
            <p:cNvSpPr/>
            <p:nvPr/>
          </p:nvSpPr>
          <p:spPr>
            <a:xfrm>
              <a:off x="448863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9" name="Oval 58"/>
            <p:cNvSpPr/>
            <p:nvPr/>
          </p:nvSpPr>
          <p:spPr>
            <a:xfrm>
              <a:off x="4921987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0" name="Oval 59"/>
            <p:cNvSpPr/>
            <p:nvPr/>
          </p:nvSpPr>
          <p:spPr>
            <a:xfrm>
              <a:off x="4921987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1" name="Oval 60"/>
            <p:cNvSpPr/>
            <p:nvPr/>
          </p:nvSpPr>
          <p:spPr>
            <a:xfrm>
              <a:off x="4921987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2" name="Oval 61"/>
            <p:cNvSpPr/>
            <p:nvPr/>
          </p:nvSpPr>
          <p:spPr>
            <a:xfrm>
              <a:off x="4921987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3" name="Oval 62"/>
            <p:cNvSpPr/>
            <p:nvPr/>
          </p:nvSpPr>
          <p:spPr>
            <a:xfrm>
              <a:off x="4921987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542060" y="2699123"/>
            <a:ext cx="14270378" cy="3852430"/>
            <a:chOff x="1428454" y="1600587"/>
            <a:chExt cx="6843644" cy="1893372"/>
          </a:xfrm>
        </p:grpSpPr>
        <p:grpSp>
          <p:nvGrpSpPr>
            <p:cNvPr id="65" name="Group 64"/>
            <p:cNvGrpSpPr/>
            <p:nvPr/>
          </p:nvGrpSpPr>
          <p:grpSpPr>
            <a:xfrm>
              <a:off x="2006235" y="1600587"/>
              <a:ext cx="5724525" cy="1893372"/>
              <a:chOff x="1995917" y="1754573"/>
              <a:chExt cx="5724525" cy="1893372"/>
            </a:xfrm>
          </p:grpSpPr>
          <p:sp>
            <p:nvSpPr>
              <p:cNvPr id="68" name="Text Box 7"/>
              <p:cNvSpPr txBox="1"/>
              <p:nvPr/>
            </p:nvSpPr>
            <p:spPr>
              <a:xfrm>
                <a:off x="4015217" y="1754573"/>
                <a:ext cx="1666875" cy="78950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t" anchorCtr="0" forceAA="0" compatLnSpc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750"/>
                  </a:spcAft>
                </a:pPr>
                <a:r>
                  <a:rPr lang="en-US" sz="3000" b="1" dirty="0" err="1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Khối</a:t>
                </a:r>
                <a:r>
                  <a:rPr lang="en-US" sz="3000" b="1" dirty="0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 </a:t>
                </a:r>
                <a:r>
                  <a:rPr lang="en-US" sz="3000" b="1" dirty="0" err="1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hợp</a:t>
                </a:r>
                <a:r>
                  <a:rPr lang="en-US" sz="3000" b="1" dirty="0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 </a:t>
                </a:r>
                <a:r>
                  <a:rPr lang="en-US" sz="3000" b="1" dirty="0" err="1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thành</a:t>
                </a:r>
                <a:endParaRPr lang="en-US" sz="3000" dirty="0">
                  <a:latin typeface="Arial" panose="020B0604020202020204" pitchFamily="34" charset="0"/>
                  <a:ea typeface="Calibri" panose="020F0502020204030204"/>
                  <a:cs typeface="Arial" panose="020B0604020202020204" pitchFamily="34" charset="0"/>
                </a:endParaRPr>
              </a:p>
            </p:txBody>
          </p:sp>
          <p:sp>
            <p:nvSpPr>
              <p:cNvPr id="69" name="Right Arrow 68"/>
              <p:cNvSpPr/>
              <p:nvPr/>
            </p:nvSpPr>
            <p:spPr>
              <a:xfrm>
                <a:off x="3548492" y="2032914"/>
                <a:ext cx="466725" cy="213777"/>
              </a:xfrm>
              <a:prstGeom prst="rightArrow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70" name="Right Arrow 69"/>
              <p:cNvSpPr/>
              <p:nvPr/>
            </p:nvSpPr>
            <p:spPr>
              <a:xfrm>
                <a:off x="5682092" y="2075759"/>
                <a:ext cx="466725" cy="164046"/>
              </a:xfrm>
              <a:prstGeom prst="rightArrow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71" name="Text Box 6"/>
              <p:cNvSpPr txBox="1"/>
              <p:nvPr/>
            </p:nvSpPr>
            <p:spPr>
              <a:xfrm>
                <a:off x="1995917" y="1754573"/>
                <a:ext cx="1552575" cy="7895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t" anchorCtr="0" forceAA="0" compatLnSpc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750"/>
                  </a:spcAft>
                </a:pPr>
                <a:r>
                  <a:rPr lang="en-US" sz="3000" b="1" dirty="0" err="1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Khối</a:t>
                </a:r>
                <a:r>
                  <a:rPr lang="en-US" sz="3000" b="1" dirty="0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 </a:t>
                </a:r>
                <a:r>
                  <a:rPr lang="en-US" sz="3000" b="1" dirty="0" err="1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mờ</a:t>
                </a:r>
                <a:r>
                  <a:rPr lang="en-US" sz="3000" b="1" dirty="0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 </a:t>
                </a:r>
                <a:r>
                  <a:rPr lang="en-US" sz="3000" b="1" dirty="0" err="1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hóa</a:t>
                </a:r>
                <a:endParaRPr lang="en-US" sz="3000" dirty="0">
                  <a:latin typeface="Arial" panose="020B0604020202020204" pitchFamily="34" charset="0"/>
                  <a:ea typeface="Calibri" panose="020F0502020204030204"/>
                  <a:cs typeface="Arial" panose="020B0604020202020204" pitchFamily="34" charset="0"/>
                </a:endParaRPr>
              </a:p>
            </p:txBody>
          </p:sp>
          <p:sp>
            <p:nvSpPr>
              <p:cNvPr id="72" name="Text Box 8"/>
              <p:cNvSpPr txBox="1"/>
              <p:nvPr/>
            </p:nvSpPr>
            <p:spPr>
              <a:xfrm>
                <a:off x="6148817" y="1754573"/>
                <a:ext cx="1571625" cy="78950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t" anchorCtr="0" forceAA="0" compatLnSpc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750"/>
                  </a:spcAft>
                </a:pPr>
                <a:r>
                  <a:rPr lang="en-US" sz="3000" b="1" dirty="0" err="1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Khối</a:t>
                </a:r>
                <a:r>
                  <a:rPr lang="en-US" sz="3000" b="1" dirty="0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 </a:t>
                </a:r>
                <a:r>
                  <a:rPr lang="en-US" sz="3000" b="1" dirty="0" err="1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giải</a:t>
                </a:r>
                <a:r>
                  <a:rPr lang="en-US" sz="3000" b="1" dirty="0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 </a:t>
                </a:r>
                <a:r>
                  <a:rPr lang="en-US" sz="3000" b="1" dirty="0" err="1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mờ</a:t>
                </a:r>
                <a:endParaRPr lang="en-US" sz="3000" dirty="0">
                  <a:latin typeface="Arial" panose="020B0604020202020204" pitchFamily="34" charset="0"/>
                  <a:ea typeface="Calibri" panose="020F0502020204030204"/>
                  <a:cs typeface="Arial" panose="020B0604020202020204" pitchFamily="34" charset="0"/>
                </a:endParaRPr>
              </a:p>
            </p:txBody>
          </p:sp>
          <p:sp>
            <p:nvSpPr>
              <p:cNvPr id="73" name="Text Box 9"/>
              <p:cNvSpPr txBox="1"/>
              <p:nvPr/>
            </p:nvSpPr>
            <p:spPr>
              <a:xfrm>
                <a:off x="4015217" y="3026677"/>
                <a:ext cx="1647825" cy="62126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t" anchorCtr="0" forceAA="0" compatLnSpc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750"/>
                  </a:spcAft>
                </a:pPr>
                <a:r>
                  <a:rPr lang="en-US" sz="3000" b="1" dirty="0" err="1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Khối</a:t>
                </a:r>
                <a:r>
                  <a:rPr lang="en-US" sz="3000" b="1" dirty="0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 </a:t>
                </a:r>
                <a:r>
                  <a:rPr lang="en-US" sz="3000" b="1" dirty="0" err="1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luật</a:t>
                </a:r>
                <a:r>
                  <a:rPr lang="en-US" sz="3000" b="1" dirty="0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 </a:t>
                </a:r>
                <a:r>
                  <a:rPr lang="en-US" sz="3000" b="1" dirty="0" err="1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mờ</a:t>
                </a:r>
                <a:endParaRPr lang="en-US" sz="3000" dirty="0">
                  <a:latin typeface="Arial" panose="020B0604020202020204" pitchFamily="34" charset="0"/>
                  <a:ea typeface="Calibri" panose="020F0502020204030204"/>
                  <a:cs typeface="Arial" panose="020B0604020202020204" pitchFamily="34" charset="0"/>
                </a:endParaRPr>
              </a:p>
            </p:txBody>
          </p:sp>
          <p:sp>
            <p:nvSpPr>
              <p:cNvPr id="74" name="Up Arrow 73"/>
              <p:cNvSpPr/>
              <p:nvPr/>
            </p:nvSpPr>
            <p:spPr>
              <a:xfrm>
                <a:off x="4761341" y="2579002"/>
                <a:ext cx="214314" cy="447675"/>
              </a:xfrm>
              <a:prstGeom prst="up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endParaRPr lang="en-US" sz="1350"/>
              </a:p>
            </p:txBody>
          </p:sp>
        </p:grpSp>
        <p:sp>
          <p:nvSpPr>
            <p:cNvPr id="66" name="Right Arrow 65"/>
            <p:cNvSpPr/>
            <p:nvPr/>
          </p:nvSpPr>
          <p:spPr>
            <a:xfrm>
              <a:off x="1428454" y="1862027"/>
              <a:ext cx="541338" cy="206891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Right Arrow 66"/>
            <p:cNvSpPr/>
            <p:nvPr/>
          </p:nvSpPr>
          <p:spPr>
            <a:xfrm>
              <a:off x="7730760" y="1878928"/>
              <a:ext cx="541338" cy="206891"/>
            </a:xfrm>
            <a:prstGeom prst="rightArrow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5" name="Title 1"/>
          <p:cNvSpPr txBox="1"/>
          <p:nvPr/>
        </p:nvSpPr>
        <p:spPr>
          <a:xfrm>
            <a:off x="469401" y="7045438"/>
            <a:ext cx="10069364" cy="12808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69401" y="8075338"/>
            <a:ext cx="2397783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fr-FR" sz="5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fr-FR" sz="5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đạc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fr-FR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5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fr-FR" sz="5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fr-FR" sz="5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fr-FR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5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fr-FR" sz="5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fr-FR" sz="5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mối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5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fr-FR" sz="5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fr-FR" sz="5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9">
      <a:dk1>
        <a:srgbClr val="000000"/>
      </a:dk1>
      <a:lt1>
        <a:sysClr val="window" lastClr="FFFFFF"/>
      </a:lt1>
      <a:dk2>
        <a:srgbClr val="3F3F3F"/>
      </a:dk2>
      <a:lt2>
        <a:srgbClr val="FCFCFC"/>
      </a:lt2>
      <a:accent1>
        <a:srgbClr val="ECD078"/>
      </a:accent1>
      <a:accent2>
        <a:srgbClr val="D95B43"/>
      </a:accent2>
      <a:accent3>
        <a:srgbClr val="C22942"/>
      </a:accent3>
      <a:accent4>
        <a:srgbClr val="542437"/>
      </a:accent4>
      <a:accent5>
        <a:srgbClr val="53777A"/>
      </a:accent5>
      <a:accent6>
        <a:srgbClr val="7CC8EC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5255</Words>
  <Application>WPS Presentation</Application>
  <PresentationFormat>Custom</PresentationFormat>
  <Paragraphs>190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Arial</vt:lpstr>
      <vt:lpstr>SimSun</vt:lpstr>
      <vt:lpstr>Wingdings</vt:lpstr>
      <vt:lpstr>Times New Roman</vt:lpstr>
      <vt:lpstr>Open Sans</vt:lpstr>
      <vt:lpstr>Calibri</vt:lpstr>
      <vt:lpstr>Microsoft YaHei</vt:lpstr>
      <vt:lpstr/>
      <vt:lpstr>Arial Unicode MS</vt:lpstr>
      <vt:lpstr>Calibri Light</vt:lpstr>
      <vt:lpstr>Aqua Grotesque</vt:lpstr>
      <vt:lpstr>Tahoma</vt:lpstr>
      <vt:lpstr>Liberation Mono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9Slide Memphis Template</Company>
  <LinksUpToDate>false</LinksUpToDate>
  <SharedDoc>false</SharedDoc>
  <HyperlinksChanged>false</HyperlinksChanged>
  <AppVersion>14.0000</AppVersion>
  <HyperlinkBase>9Slide Memphis Template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 Memphis Template</dc:title>
  <dc:creator>9Slide</dc:creator>
  <cp:keywords>9Slide Memphis Template</cp:keywords>
  <dc:description>9Slide Memphis Template</dc:description>
  <dc:subject>9Slide Memphis Template</dc:subject>
  <cp:category>9Slide Memphis Template</cp:category>
  <cp:lastModifiedBy>leduc</cp:lastModifiedBy>
  <cp:revision>148</cp:revision>
  <dcterms:created xsi:type="dcterms:W3CDTF">2017-05-27T09:35:00Z</dcterms:created>
  <dcterms:modified xsi:type="dcterms:W3CDTF">2018-05-19T12:09:20Z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1033-10.2.0.6020</vt:lpwstr>
  </property>
</Properties>
</file>